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6"/>
  </p:notesMasterIdLst>
  <p:sldIdLst>
    <p:sldId id="285" r:id="rId3"/>
    <p:sldId id="282" r:id="rId4"/>
    <p:sldId id="257" r:id="rId5"/>
    <p:sldId id="258" r:id="rId6"/>
    <p:sldId id="259" r:id="rId7"/>
    <p:sldId id="260" r:id="rId8"/>
    <p:sldId id="273" r:id="rId9"/>
    <p:sldId id="295" r:id="rId10"/>
    <p:sldId id="297" r:id="rId11"/>
    <p:sldId id="261" r:id="rId12"/>
    <p:sldId id="262" r:id="rId13"/>
    <p:sldId id="283" r:id="rId14"/>
    <p:sldId id="267" r:id="rId15"/>
    <p:sldId id="274" r:id="rId16"/>
    <p:sldId id="264" r:id="rId17"/>
    <p:sldId id="275" r:id="rId18"/>
    <p:sldId id="276" r:id="rId19"/>
    <p:sldId id="280" r:id="rId20"/>
    <p:sldId id="268" r:id="rId21"/>
    <p:sldId id="269" r:id="rId22"/>
    <p:sldId id="270" r:id="rId23"/>
    <p:sldId id="294" r:id="rId24"/>
    <p:sldId id="277" r:id="rId25"/>
  </p:sldIdLst>
  <p:sldSz cx="18288000" cy="10287000"/>
  <p:notesSz cx="6858000" cy="9144000"/>
  <p:embeddedFontLst>
    <p:embeddedFont>
      <p:font typeface="Raleway Bold" panose="020B0604020202020204" charset="0"/>
      <p:regular r:id="rId27"/>
    </p:embeddedFont>
    <p:embeddedFont>
      <p:font typeface="Canva Sans" panose="020B0604020202020204" charset="0"/>
      <p:regular r:id="rId28"/>
    </p:embeddedFont>
    <p:embeddedFont>
      <p:font typeface="Arial Black" panose="020B0A04020102020204" pitchFamily="34" charset="0"/>
      <p:bold r:id="rId29"/>
    </p:embeddedFont>
    <p:embeddedFont>
      <p:font typeface="Arial Rounded MT Bold" panose="020F0704030504030204" pitchFamily="34" charset="0"/>
      <p:regular r:id="rId30"/>
    </p:embeddedFont>
    <p:embeddedFont>
      <p:font typeface="Calibri" panose="020F0502020204030204" pitchFamily="34" charset="0"/>
      <p:regular r:id="rId31"/>
      <p:bold r:id="rId32"/>
      <p:italic r:id="rId33"/>
      <p:boldItalic r:id="rId34"/>
    </p:embeddedFont>
    <p:embeddedFont>
      <p:font typeface="Open Sans" panose="020B0604020202020204" charset="0"/>
      <p:regular r:id="rId35"/>
      <p:bold r:id="rId36"/>
      <p:italic r:id="rId37"/>
      <p:boldItalic r:id="rId38"/>
    </p:embeddedFont>
    <p:embeddedFont>
      <p:font typeface="Canva Sans Bold" panose="020B0604020202020204" charset="0"/>
      <p:regular r:id="rId39"/>
    </p:embeddedFont>
    <p:embeddedFont>
      <p:font typeface="Open Sans Bold" panose="020B0604020202020204" charset="0"/>
      <p:regular r:id="rId4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B3D"/>
    <a:srgbClr val="4F81BD"/>
    <a:srgbClr val="BEC303"/>
    <a:srgbClr val="301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719"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41C820-4B92-453A-9ABD-020C731D5E4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C008B5B9-2943-4AB7-97F2-FAB7F8A6FD5B}">
      <dgm:prSet phldrT="[Text]"/>
      <dgm:spPr/>
      <dgm:t>
        <a:bodyPr/>
        <a:lstStyle/>
        <a:p>
          <a:r>
            <a:rPr lang="en-IN" dirty="0"/>
            <a:t>UNIVARIATE</a:t>
          </a:r>
          <a:r>
            <a:rPr lang="en-IN" baseline="0" dirty="0"/>
            <a:t> ANALYSIS</a:t>
          </a:r>
          <a:endParaRPr lang="en-IN" dirty="0"/>
        </a:p>
      </dgm:t>
    </dgm:pt>
    <dgm:pt modelId="{6F7AE882-E9FD-4E73-9851-1498E6412446}" type="parTrans" cxnId="{31D812AF-F2DC-4031-8583-CCB473ED91D3}">
      <dgm:prSet/>
      <dgm:spPr/>
      <dgm:t>
        <a:bodyPr/>
        <a:lstStyle/>
        <a:p>
          <a:endParaRPr lang="en-IN"/>
        </a:p>
      </dgm:t>
    </dgm:pt>
    <dgm:pt modelId="{DD738760-FFAC-45FC-B73C-8BB2055EE4BC}" type="sibTrans" cxnId="{31D812AF-F2DC-4031-8583-CCB473ED91D3}">
      <dgm:prSet/>
      <dgm:spPr/>
      <dgm:t>
        <a:bodyPr/>
        <a:lstStyle/>
        <a:p>
          <a:endParaRPr lang="en-IN"/>
        </a:p>
      </dgm:t>
    </dgm:pt>
    <dgm:pt modelId="{43DFBA06-08CE-4A19-A59B-5CD7E108AD96}">
      <dgm:prSet phldrT="[Text]"/>
      <dgm:spPr/>
      <dgm:t>
        <a:bodyPr/>
        <a:lstStyle/>
        <a:p>
          <a:r>
            <a:rPr lang="en-IN" dirty="0"/>
            <a:t>MULTIVARIATE ANALYSIS</a:t>
          </a:r>
        </a:p>
      </dgm:t>
    </dgm:pt>
    <dgm:pt modelId="{6AF6325A-4F46-4666-B1A9-8610CDF1FB3A}" type="parTrans" cxnId="{EFAB060C-1A7E-4370-906F-F5C5FAF44A75}">
      <dgm:prSet/>
      <dgm:spPr/>
      <dgm:t>
        <a:bodyPr/>
        <a:lstStyle/>
        <a:p>
          <a:endParaRPr lang="en-IN"/>
        </a:p>
      </dgm:t>
    </dgm:pt>
    <dgm:pt modelId="{C02346C9-E58E-4AA4-B343-338EA3A31D6A}" type="sibTrans" cxnId="{EFAB060C-1A7E-4370-906F-F5C5FAF44A75}">
      <dgm:prSet/>
      <dgm:spPr/>
      <dgm:t>
        <a:bodyPr/>
        <a:lstStyle/>
        <a:p>
          <a:endParaRPr lang="en-IN"/>
        </a:p>
      </dgm:t>
    </dgm:pt>
    <dgm:pt modelId="{560C5D14-15A0-484C-8432-835B0792648B}">
      <dgm:prSet phldrT="[Text]"/>
      <dgm:spPr/>
      <dgm:t>
        <a:bodyPr/>
        <a:lstStyle/>
        <a:p>
          <a:r>
            <a:rPr lang="en-IN" dirty="0"/>
            <a:t>BIVARIATE</a:t>
          </a:r>
          <a:r>
            <a:rPr lang="en-IN" baseline="0" dirty="0"/>
            <a:t> ANALYSIS</a:t>
          </a:r>
          <a:endParaRPr lang="en-IN" dirty="0"/>
        </a:p>
      </dgm:t>
    </dgm:pt>
    <dgm:pt modelId="{1E0F639D-158C-48BE-B467-1A284C6CCAE0}" type="sibTrans" cxnId="{70C28DCA-1ED3-4130-B38E-60875A9C5567}">
      <dgm:prSet/>
      <dgm:spPr/>
      <dgm:t>
        <a:bodyPr/>
        <a:lstStyle/>
        <a:p>
          <a:endParaRPr lang="en-IN"/>
        </a:p>
      </dgm:t>
    </dgm:pt>
    <dgm:pt modelId="{F1292C2E-6383-4330-B9EE-E1D7276DE3A5}" type="parTrans" cxnId="{70C28DCA-1ED3-4130-B38E-60875A9C5567}">
      <dgm:prSet/>
      <dgm:spPr/>
      <dgm:t>
        <a:bodyPr/>
        <a:lstStyle/>
        <a:p>
          <a:endParaRPr lang="en-IN"/>
        </a:p>
      </dgm:t>
    </dgm:pt>
    <dgm:pt modelId="{245CE732-C907-4323-94E5-027F820D54A2}" type="pres">
      <dgm:prSet presAssocID="{DE41C820-4B92-453A-9ABD-020C731D5E4A}" presName="linear" presStyleCnt="0">
        <dgm:presLayoutVars>
          <dgm:dir/>
          <dgm:animLvl val="lvl"/>
          <dgm:resizeHandles val="exact"/>
        </dgm:presLayoutVars>
      </dgm:prSet>
      <dgm:spPr/>
      <dgm:t>
        <a:bodyPr/>
        <a:lstStyle/>
        <a:p>
          <a:endParaRPr lang="en-US"/>
        </a:p>
      </dgm:t>
    </dgm:pt>
    <dgm:pt modelId="{489FE933-4944-4AF3-8FDF-483E0BC206F7}" type="pres">
      <dgm:prSet presAssocID="{C008B5B9-2943-4AB7-97F2-FAB7F8A6FD5B}" presName="parentLin" presStyleCnt="0"/>
      <dgm:spPr/>
    </dgm:pt>
    <dgm:pt modelId="{B2A8AB0F-12BD-45A1-99DE-434CADBB861B}" type="pres">
      <dgm:prSet presAssocID="{C008B5B9-2943-4AB7-97F2-FAB7F8A6FD5B}" presName="parentLeftMargin" presStyleLbl="node1" presStyleIdx="0" presStyleCnt="3"/>
      <dgm:spPr/>
      <dgm:t>
        <a:bodyPr/>
        <a:lstStyle/>
        <a:p>
          <a:endParaRPr lang="en-US"/>
        </a:p>
      </dgm:t>
    </dgm:pt>
    <dgm:pt modelId="{A0D460E5-12BA-44E7-8B69-F2D54E8B7889}" type="pres">
      <dgm:prSet presAssocID="{C008B5B9-2943-4AB7-97F2-FAB7F8A6FD5B}" presName="parentText" presStyleLbl="node1" presStyleIdx="0" presStyleCnt="3">
        <dgm:presLayoutVars>
          <dgm:chMax val="0"/>
          <dgm:bulletEnabled val="1"/>
        </dgm:presLayoutVars>
      </dgm:prSet>
      <dgm:spPr/>
      <dgm:t>
        <a:bodyPr/>
        <a:lstStyle/>
        <a:p>
          <a:endParaRPr lang="en-US"/>
        </a:p>
      </dgm:t>
    </dgm:pt>
    <dgm:pt modelId="{48B70C43-4DFE-401B-B602-3C4E15D0EA32}" type="pres">
      <dgm:prSet presAssocID="{C008B5B9-2943-4AB7-97F2-FAB7F8A6FD5B}" presName="negativeSpace" presStyleCnt="0"/>
      <dgm:spPr/>
    </dgm:pt>
    <dgm:pt modelId="{B94CE9FE-43E9-49EE-9807-B9CC0B1E569B}" type="pres">
      <dgm:prSet presAssocID="{C008B5B9-2943-4AB7-97F2-FAB7F8A6FD5B}" presName="childText" presStyleLbl="conFgAcc1" presStyleIdx="0" presStyleCnt="3">
        <dgm:presLayoutVars>
          <dgm:bulletEnabled val="1"/>
        </dgm:presLayoutVars>
      </dgm:prSet>
      <dgm:spPr/>
    </dgm:pt>
    <dgm:pt modelId="{A06E6749-800F-4C02-8A34-FBFC05B1304A}" type="pres">
      <dgm:prSet presAssocID="{DD738760-FFAC-45FC-B73C-8BB2055EE4BC}" presName="spaceBetweenRectangles" presStyleCnt="0"/>
      <dgm:spPr/>
    </dgm:pt>
    <dgm:pt modelId="{0AB87A71-3547-4111-837B-A2BB9DE3DC93}" type="pres">
      <dgm:prSet presAssocID="{560C5D14-15A0-484C-8432-835B0792648B}" presName="parentLin" presStyleCnt="0"/>
      <dgm:spPr/>
    </dgm:pt>
    <dgm:pt modelId="{1FB5A471-5A8F-4BCC-B30A-5CFD17E7F251}" type="pres">
      <dgm:prSet presAssocID="{560C5D14-15A0-484C-8432-835B0792648B}" presName="parentLeftMargin" presStyleLbl="node1" presStyleIdx="0" presStyleCnt="3"/>
      <dgm:spPr/>
      <dgm:t>
        <a:bodyPr/>
        <a:lstStyle/>
        <a:p>
          <a:endParaRPr lang="en-US"/>
        </a:p>
      </dgm:t>
    </dgm:pt>
    <dgm:pt modelId="{F4FEBC21-7FFB-4F29-B8C2-BFCD22421487}" type="pres">
      <dgm:prSet presAssocID="{560C5D14-15A0-484C-8432-835B0792648B}" presName="parentText" presStyleLbl="node1" presStyleIdx="1" presStyleCnt="3">
        <dgm:presLayoutVars>
          <dgm:chMax val="0"/>
          <dgm:bulletEnabled val="1"/>
        </dgm:presLayoutVars>
      </dgm:prSet>
      <dgm:spPr/>
      <dgm:t>
        <a:bodyPr/>
        <a:lstStyle/>
        <a:p>
          <a:endParaRPr lang="en-US"/>
        </a:p>
      </dgm:t>
    </dgm:pt>
    <dgm:pt modelId="{AFFC6F43-4B78-4E34-9F0D-BA3644E1984F}" type="pres">
      <dgm:prSet presAssocID="{560C5D14-15A0-484C-8432-835B0792648B}" presName="negativeSpace" presStyleCnt="0"/>
      <dgm:spPr/>
    </dgm:pt>
    <dgm:pt modelId="{2EA53104-9FCF-4B36-ACD2-DB072C73FEA0}" type="pres">
      <dgm:prSet presAssocID="{560C5D14-15A0-484C-8432-835B0792648B}" presName="childText" presStyleLbl="conFgAcc1" presStyleIdx="1" presStyleCnt="3">
        <dgm:presLayoutVars>
          <dgm:bulletEnabled val="1"/>
        </dgm:presLayoutVars>
        <dgm:style>
          <a:lnRef idx="2">
            <a:schemeClr val="accent4"/>
          </a:lnRef>
          <a:fillRef idx="1">
            <a:schemeClr val="lt1"/>
          </a:fillRef>
          <a:effectRef idx="0">
            <a:schemeClr val="accent4"/>
          </a:effectRef>
          <a:fontRef idx="minor">
            <a:schemeClr val="dk1"/>
          </a:fontRef>
        </dgm:style>
      </dgm:prSet>
      <dgm:spPr/>
    </dgm:pt>
    <dgm:pt modelId="{6A960F3D-4F0A-4143-98A0-B01B84440465}" type="pres">
      <dgm:prSet presAssocID="{1E0F639D-158C-48BE-B467-1A284C6CCAE0}" presName="spaceBetweenRectangles" presStyleCnt="0"/>
      <dgm:spPr/>
    </dgm:pt>
    <dgm:pt modelId="{DE404668-6E28-4A25-9D1B-A361FAFAD715}" type="pres">
      <dgm:prSet presAssocID="{43DFBA06-08CE-4A19-A59B-5CD7E108AD96}" presName="parentLin" presStyleCnt="0"/>
      <dgm:spPr/>
    </dgm:pt>
    <dgm:pt modelId="{5099F5B0-258C-4E08-8081-D9B4A2D523E5}" type="pres">
      <dgm:prSet presAssocID="{43DFBA06-08CE-4A19-A59B-5CD7E108AD96}" presName="parentLeftMargin" presStyleLbl="node1" presStyleIdx="1" presStyleCnt="3"/>
      <dgm:spPr/>
      <dgm:t>
        <a:bodyPr/>
        <a:lstStyle/>
        <a:p>
          <a:endParaRPr lang="en-US"/>
        </a:p>
      </dgm:t>
    </dgm:pt>
    <dgm:pt modelId="{4C394901-0BB5-432D-B1B1-860F6EE42159}" type="pres">
      <dgm:prSet presAssocID="{43DFBA06-08CE-4A19-A59B-5CD7E108AD96}" presName="parentText" presStyleLbl="node1" presStyleIdx="2" presStyleCnt="3">
        <dgm:presLayoutVars>
          <dgm:chMax val="0"/>
          <dgm:bulletEnabled val="1"/>
        </dgm:presLayoutVars>
      </dgm:prSet>
      <dgm:spPr/>
      <dgm:t>
        <a:bodyPr/>
        <a:lstStyle/>
        <a:p>
          <a:endParaRPr lang="en-US"/>
        </a:p>
      </dgm:t>
    </dgm:pt>
    <dgm:pt modelId="{AFA86EA5-C1D6-467A-9912-3E356AF59123}" type="pres">
      <dgm:prSet presAssocID="{43DFBA06-08CE-4A19-A59B-5CD7E108AD96}" presName="negativeSpace" presStyleCnt="0"/>
      <dgm:spPr/>
    </dgm:pt>
    <dgm:pt modelId="{F5D2BBC8-4B01-45C6-A896-5CAFF6F574CD}" type="pres">
      <dgm:prSet presAssocID="{43DFBA06-08CE-4A19-A59B-5CD7E108AD96}" presName="childText" presStyleLbl="conFgAcc1" presStyleIdx="2" presStyleCnt="3">
        <dgm:presLayoutVars>
          <dgm:bulletEnabled val="1"/>
        </dgm:presLayoutVars>
      </dgm:prSet>
      <dgm:spPr/>
    </dgm:pt>
  </dgm:ptLst>
  <dgm:cxnLst>
    <dgm:cxn modelId="{52A38A6D-7955-4019-AB14-AB608137E299}" type="presOf" srcId="{560C5D14-15A0-484C-8432-835B0792648B}" destId="{F4FEBC21-7FFB-4F29-B8C2-BFCD22421487}" srcOrd="1" destOrd="0" presId="urn:microsoft.com/office/officeart/2005/8/layout/list1"/>
    <dgm:cxn modelId="{31D812AF-F2DC-4031-8583-CCB473ED91D3}" srcId="{DE41C820-4B92-453A-9ABD-020C731D5E4A}" destId="{C008B5B9-2943-4AB7-97F2-FAB7F8A6FD5B}" srcOrd="0" destOrd="0" parTransId="{6F7AE882-E9FD-4E73-9851-1498E6412446}" sibTransId="{DD738760-FFAC-45FC-B73C-8BB2055EE4BC}"/>
    <dgm:cxn modelId="{0399A7E5-8BAE-4B67-9782-811D1FCEC5E5}" type="presOf" srcId="{C008B5B9-2943-4AB7-97F2-FAB7F8A6FD5B}" destId="{A0D460E5-12BA-44E7-8B69-F2D54E8B7889}" srcOrd="1" destOrd="0" presId="urn:microsoft.com/office/officeart/2005/8/layout/list1"/>
    <dgm:cxn modelId="{46DA88E8-A654-4A57-ABC7-BA79F8E5BC5C}" type="presOf" srcId="{DE41C820-4B92-453A-9ABD-020C731D5E4A}" destId="{245CE732-C907-4323-94E5-027F820D54A2}" srcOrd="0" destOrd="0" presId="urn:microsoft.com/office/officeart/2005/8/layout/list1"/>
    <dgm:cxn modelId="{70C28DCA-1ED3-4130-B38E-60875A9C5567}" srcId="{DE41C820-4B92-453A-9ABD-020C731D5E4A}" destId="{560C5D14-15A0-484C-8432-835B0792648B}" srcOrd="1" destOrd="0" parTransId="{F1292C2E-6383-4330-B9EE-E1D7276DE3A5}" sibTransId="{1E0F639D-158C-48BE-B467-1A284C6CCAE0}"/>
    <dgm:cxn modelId="{AFA32497-5668-4C58-8868-55F95614DB96}" type="presOf" srcId="{560C5D14-15A0-484C-8432-835B0792648B}" destId="{1FB5A471-5A8F-4BCC-B30A-5CFD17E7F251}" srcOrd="0" destOrd="0" presId="urn:microsoft.com/office/officeart/2005/8/layout/list1"/>
    <dgm:cxn modelId="{C1A995C4-3D03-40A5-BE36-1ACA49DDA026}" type="presOf" srcId="{43DFBA06-08CE-4A19-A59B-5CD7E108AD96}" destId="{5099F5B0-258C-4E08-8081-D9B4A2D523E5}" srcOrd="0" destOrd="0" presId="urn:microsoft.com/office/officeart/2005/8/layout/list1"/>
    <dgm:cxn modelId="{EFAB060C-1A7E-4370-906F-F5C5FAF44A75}" srcId="{DE41C820-4B92-453A-9ABD-020C731D5E4A}" destId="{43DFBA06-08CE-4A19-A59B-5CD7E108AD96}" srcOrd="2" destOrd="0" parTransId="{6AF6325A-4F46-4666-B1A9-8610CDF1FB3A}" sibTransId="{C02346C9-E58E-4AA4-B343-338EA3A31D6A}"/>
    <dgm:cxn modelId="{B73428C6-DC52-4C58-99A9-3EA70B08E15C}" type="presOf" srcId="{C008B5B9-2943-4AB7-97F2-FAB7F8A6FD5B}" destId="{B2A8AB0F-12BD-45A1-99DE-434CADBB861B}" srcOrd="0" destOrd="0" presId="urn:microsoft.com/office/officeart/2005/8/layout/list1"/>
    <dgm:cxn modelId="{AB9CB84E-C4F3-40B1-9B1A-8FA0BE77476D}" type="presOf" srcId="{43DFBA06-08CE-4A19-A59B-5CD7E108AD96}" destId="{4C394901-0BB5-432D-B1B1-860F6EE42159}" srcOrd="1" destOrd="0" presId="urn:microsoft.com/office/officeart/2005/8/layout/list1"/>
    <dgm:cxn modelId="{CD465217-03B7-48C0-B008-B5C06E690991}" type="presParOf" srcId="{245CE732-C907-4323-94E5-027F820D54A2}" destId="{489FE933-4944-4AF3-8FDF-483E0BC206F7}" srcOrd="0" destOrd="0" presId="urn:microsoft.com/office/officeart/2005/8/layout/list1"/>
    <dgm:cxn modelId="{0898DBBF-BF98-4AC4-869B-BBEDEE3B289C}" type="presParOf" srcId="{489FE933-4944-4AF3-8FDF-483E0BC206F7}" destId="{B2A8AB0F-12BD-45A1-99DE-434CADBB861B}" srcOrd="0" destOrd="0" presId="urn:microsoft.com/office/officeart/2005/8/layout/list1"/>
    <dgm:cxn modelId="{0A1F77D6-3034-4538-A691-68AA79A3CE90}" type="presParOf" srcId="{489FE933-4944-4AF3-8FDF-483E0BC206F7}" destId="{A0D460E5-12BA-44E7-8B69-F2D54E8B7889}" srcOrd="1" destOrd="0" presId="urn:microsoft.com/office/officeart/2005/8/layout/list1"/>
    <dgm:cxn modelId="{2ECA17DA-DDA8-4FEE-82B5-2282AD11D6ED}" type="presParOf" srcId="{245CE732-C907-4323-94E5-027F820D54A2}" destId="{48B70C43-4DFE-401B-B602-3C4E15D0EA32}" srcOrd="1" destOrd="0" presId="urn:microsoft.com/office/officeart/2005/8/layout/list1"/>
    <dgm:cxn modelId="{41D2C0F5-05C6-4C25-92C2-7DF31AECB82D}" type="presParOf" srcId="{245CE732-C907-4323-94E5-027F820D54A2}" destId="{B94CE9FE-43E9-49EE-9807-B9CC0B1E569B}" srcOrd="2" destOrd="0" presId="urn:microsoft.com/office/officeart/2005/8/layout/list1"/>
    <dgm:cxn modelId="{60E219A2-A6B3-4C9A-8016-CB5A4C44DC7A}" type="presParOf" srcId="{245CE732-C907-4323-94E5-027F820D54A2}" destId="{A06E6749-800F-4C02-8A34-FBFC05B1304A}" srcOrd="3" destOrd="0" presId="urn:microsoft.com/office/officeart/2005/8/layout/list1"/>
    <dgm:cxn modelId="{95B958E8-5233-4686-8EC4-85E555F7080C}" type="presParOf" srcId="{245CE732-C907-4323-94E5-027F820D54A2}" destId="{0AB87A71-3547-4111-837B-A2BB9DE3DC93}" srcOrd="4" destOrd="0" presId="urn:microsoft.com/office/officeart/2005/8/layout/list1"/>
    <dgm:cxn modelId="{DF2250BB-9A54-4EE2-9AED-44C96E9403FD}" type="presParOf" srcId="{0AB87A71-3547-4111-837B-A2BB9DE3DC93}" destId="{1FB5A471-5A8F-4BCC-B30A-5CFD17E7F251}" srcOrd="0" destOrd="0" presId="urn:microsoft.com/office/officeart/2005/8/layout/list1"/>
    <dgm:cxn modelId="{63E417D3-4FBF-4FFB-8F30-C95CED7A8763}" type="presParOf" srcId="{0AB87A71-3547-4111-837B-A2BB9DE3DC93}" destId="{F4FEBC21-7FFB-4F29-B8C2-BFCD22421487}" srcOrd="1" destOrd="0" presId="urn:microsoft.com/office/officeart/2005/8/layout/list1"/>
    <dgm:cxn modelId="{C544365D-20FF-497E-A40A-9112362D6B12}" type="presParOf" srcId="{245CE732-C907-4323-94E5-027F820D54A2}" destId="{AFFC6F43-4B78-4E34-9F0D-BA3644E1984F}" srcOrd="5" destOrd="0" presId="urn:microsoft.com/office/officeart/2005/8/layout/list1"/>
    <dgm:cxn modelId="{B5ECBB7F-CF90-40D5-B4A7-F6C736FF2B8B}" type="presParOf" srcId="{245CE732-C907-4323-94E5-027F820D54A2}" destId="{2EA53104-9FCF-4B36-ACD2-DB072C73FEA0}" srcOrd="6" destOrd="0" presId="urn:microsoft.com/office/officeart/2005/8/layout/list1"/>
    <dgm:cxn modelId="{238B98C2-BA89-44D0-A7B6-68DF4947523A}" type="presParOf" srcId="{245CE732-C907-4323-94E5-027F820D54A2}" destId="{6A960F3D-4F0A-4143-98A0-B01B84440465}" srcOrd="7" destOrd="0" presId="urn:microsoft.com/office/officeart/2005/8/layout/list1"/>
    <dgm:cxn modelId="{2EC25AF0-D20A-4FB4-984F-E7961F21EB52}" type="presParOf" srcId="{245CE732-C907-4323-94E5-027F820D54A2}" destId="{DE404668-6E28-4A25-9D1B-A361FAFAD715}" srcOrd="8" destOrd="0" presId="urn:microsoft.com/office/officeart/2005/8/layout/list1"/>
    <dgm:cxn modelId="{6276966E-B6D3-4457-B88E-DE6039578D19}" type="presParOf" srcId="{DE404668-6E28-4A25-9D1B-A361FAFAD715}" destId="{5099F5B0-258C-4E08-8081-D9B4A2D523E5}" srcOrd="0" destOrd="0" presId="urn:microsoft.com/office/officeart/2005/8/layout/list1"/>
    <dgm:cxn modelId="{300D367F-DB61-4DCE-9930-88DD4F6B57E3}" type="presParOf" srcId="{DE404668-6E28-4A25-9D1B-A361FAFAD715}" destId="{4C394901-0BB5-432D-B1B1-860F6EE42159}" srcOrd="1" destOrd="0" presId="urn:microsoft.com/office/officeart/2005/8/layout/list1"/>
    <dgm:cxn modelId="{1A3E628F-5D23-4554-80CE-045543167E79}" type="presParOf" srcId="{245CE732-C907-4323-94E5-027F820D54A2}" destId="{AFA86EA5-C1D6-467A-9912-3E356AF59123}" srcOrd="9" destOrd="0" presId="urn:microsoft.com/office/officeart/2005/8/layout/list1"/>
    <dgm:cxn modelId="{EB2915AF-448D-4EAB-B100-B2C292324A74}" type="presParOf" srcId="{245CE732-C907-4323-94E5-027F820D54A2}" destId="{F5D2BBC8-4B01-45C6-A896-5CAFF6F574C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F0198C-C468-4DAF-97E9-B6A4856D4674}" type="doc">
      <dgm:prSet loTypeId="urn:microsoft.com/office/officeart/2005/8/layout/vList3" loCatId="list" qsTypeId="urn:microsoft.com/office/officeart/2005/8/quickstyle/3d1" qsCatId="3D" csTypeId="urn:microsoft.com/office/officeart/2005/8/colors/colorful1" csCatId="colorful" phldr="1"/>
      <dgm:spPr/>
      <dgm:t>
        <a:bodyPr/>
        <a:lstStyle/>
        <a:p>
          <a:endParaRPr lang="en-IN"/>
        </a:p>
      </dgm:t>
    </dgm:pt>
    <dgm:pt modelId="{CE52423F-9E09-4664-9299-375A0DC5BCF0}">
      <dgm:prSet phldrT="[Text]" custT="1"/>
      <dgm:spPr/>
      <dgm:t>
        <a:bodyPr/>
        <a:lstStyle/>
        <a:p>
          <a:pPr algn="l">
            <a:lnSpc>
              <a:spcPct val="90000"/>
            </a:lnSpc>
          </a:pPr>
          <a:endParaRPr lang="en-US" sz="2200" b="1" dirty="0">
            <a:latin typeface="+mj-lt"/>
          </a:endParaRPr>
        </a:p>
      </dgm:t>
    </dgm:pt>
    <dgm:pt modelId="{F71734B7-0239-4D34-9AC8-2BADAD7D5CA4}" type="parTrans" cxnId="{7787A218-1EF9-4B78-A61D-2FCF07A73C77}">
      <dgm:prSet/>
      <dgm:spPr/>
      <dgm:t>
        <a:bodyPr/>
        <a:lstStyle/>
        <a:p>
          <a:endParaRPr lang="en-IN"/>
        </a:p>
      </dgm:t>
    </dgm:pt>
    <dgm:pt modelId="{242DCCFD-D57F-4195-8944-9AC68CAACF6E}" type="sibTrans" cxnId="{7787A218-1EF9-4B78-A61D-2FCF07A73C77}">
      <dgm:prSet/>
      <dgm:spPr/>
      <dgm:t>
        <a:bodyPr/>
        <a:lstStyle/>
        <a:p>
          <a:endParaRPr lang="en-IN"/>
        </a:p>
      </dgm:t>
    </dgm:pt>
    <dgm:pt modelId="{2CAE49C6-0403-44CE-92CD-76A7EF5546E3}">
      <dgm:prSet phldrT="[Text]" custT="1"/>
      <dgm:spPr/>
      <dgm:t>
        <a:bodyPr/>
        <a:lstStyle/>
        <a:p>
          <a:pPr algn="l"/>
          <a:endParaRPr lang="en-US" sz="2000" b="1" dirty="0">
            <a:latin typeface="Canva Sans" panose="020B0604020202020204" charset="0"/>
          </a:endParaRPr>
        </a:p>
      </dgm:t>
    </dgm:pt>
    <dgm:pt modelId="{726388DE-2273-432C-A466-DEAE84D3284A}" type="sibTrans" cxnId="{F7D205EE-6B09-4B23-A86E-D5073057D812}">
      <dgm:prSet/>
      <dgm:spPr/>
      <dgm:t>
        <a:bodyPr/>
        <a:lstStyle/>
        <a:p>
          <a:endParaRPr lang="en-IN"/>
        </a:p>
      </dgm:t>
    </dgm:pt>
    <dgm:pt modelId="{414FC006-B500-4ECC-9393-89E7C17C0E73}" type="parTrans" cxnId="{F7D205EE-6B09-4B23-A86E-D5073057D812}">
      <dgm:prSet/>
      <dgm:spPr/>
      <dgm:t>
        <a:bodyPr/>
        <a:lstStyle/>
        <a:p>
          <a:endParaRPr lang="en-IN"/>
        </a:p>
      </dgm:t>
    </dgm:pt>
    <dgm:pt modelId="{1E7BD5DD-91D4-4A06-BC30-8342A4F787B8}">
      <dgm:prSet phldrT="[Text]" custT="1"/>
      <dgm:spPr/>
      <dgm:t>
        <a:bodyPr/>
        <a:lstStyle/>
        <a:p>
          <a:pPr lvl="0" algn="l" defTabSz="1066800">
            <a:lnSpc>
              <a:spcPct val="100000"/>
            </a:lnSpc>
          </a:pPr>
          <a:endParaRPr lang="en-US" sz="2400" kern="1200" dirty="0">
            <a:solidFill>
              <a:schemeClr val="bg1"/>
            </a:solidFill>
            <a:latin typeface="+mj-lt"/>
            <a:ea typeface="+mn-ea"/>
            <a:cs typeface="+mn-cs"/>
          </a:endParaRPr>
        </a:p>
      </dgm:t>
    </dgm:pt>
    <dgm:pt modelId="{889C8CD6-29CD-40AA-BACD-86ED013C2007}" type="sibTrans" cxnId="{FE9EADD9-D716-4ED6-9331-9B15FC9171AB}">
      <dgm:prSet/>
      <dgm:spPr/>
      <dgm:t>
        <a:bodyPr/>
        <a:lstStyle/>
        <a:p>
          <a:endParaRPr lang="en-IN"/>
        </a:p>
      </dgm:t>
    </dgm:pt>
    <dgm:pt modelId="{8F68CD44-A4CC-46E1-8140-9C784F32BE40}" type="parTrans" cxnId="{FE9EADD9-D716-4ED6-9331-9B15FC9171AB}">
      <dgm:prSet/>
      <dgm:spPr/>
      <dgm:t>
        <a:bodyPr/>
        <a:lstStyle/>
        <a:p>
          <a:endParaRPr lang="en-IN"/>
        </a:p>
      </dgm:t>
    </dgm:pt>
    <dgm:pt modelId="{7E852DE7-22F1-4A93-94EB-DF2BC403A995}">
      <dgm:prSet phldrT="[Text]" custT="1"/>
      <dgm:spPr/>
      <dgm:t>
        <a:bodyPr/>
        <a:lstStyle/>
        <a:p>
          <a:pPr algn="l"/>
          <a:endParaRPr lang="en-US" sz="2000" b="0" dirty="0">
            <a:latin typeface="Canva Sans" panose="020B0604020202020204" charset="0"/>
          </a:endParaRPr>
        </a:p>
      </dgm:t>
    </dgm:pt>
    <dgm:pt modelId="{7B762844-128A-4ACA-8E55-BE441BA1DFD3}" type="sibTrans" cxnId="{C597AE46-CAAC-4487-AF65-144A836BF6F1}">
      <dgm:prSet/>
      <dgm:spPr/>
      <dgm:t>
        <a:bodyPr/>
        <a:lstStyle/>
        <a:p>
          <a:endParaRPr lang="en-IN"/>
        </a:p>
      </dgm:t>
    </dgm:pt>
    <dgm:pt modelId="{FC107DCA-244D-4FE0-87A2-4939A364B69C}" type="parTrans" cxnId="{C597AE46-CAAC-4487-AF65-144A836BF6F1}">
      <dgm:prSet/>
      <dgm:spPr/>
      <dgm:t>
        <a:bodyPr/>
        <a:lstStyle/>
        <a:p>
          <a:endParaRPr lang="en-IN"/>
        </a:p>
      </dgm:t>
    </dgm:pt>
    <dgm:pt modelId="{C7F06345-82C8-41E5-A928-DB551F9123F3}" type="pres">
      <dgm:prSet presAssocID="{2FF0198C-C468-4DAF-97E9-B6A4856D4674}" presName="linearFlow" presStyleCnt="0">
        <dgm:presLayoutVars>
          <dgm:dir/>
          <dgm:resizeHandles val="exact"/>
        </dgm:presLayoutVars>
      </dgm:prSet>
      <dgm:spPr/>
      <dgm:t>
        <a:bodyPr/>
        <a:lstStyle/>
        <a:p>
          <a:endParaRPr lang="en-US"/>
        </a:p>
      </dgm:t>
    </dgm:pt>
    <dgm:pt modelId="{1EB7BE2B-39AF-44FC-9654-F6B343117943}" type="pres">
      <dgm:prSet presAssocID="{CE52423F-9E09-4664-9299-375A0DC5BCF0}" presName="composite" presStyleCnt="0"/>
      <dgm:spPr/>
    </dgm:pt>
    <dgm:pt modelId="{C528BFF1-B4DD-4C6D-ABD8-8C3B997BC772}" type="pres">
      <dgm:prSet presAssocID="{CE52423F-9E09-4664-9299-375A0DC5BCF0}" presName="imgShp" presStyleLbl="fgImgPlace1" presStyleIdx="0" presStyleCnt="4" custScaleX="107488" custScaleY="105217" custLinFactNeighborX="-4134" custLinFactNeighborY="-1263"/>
      <dgm:spPr>
        <a:solidFill>
          <a:schemeClr val="accent2"/>
        </a:solidFill>
      </dgm:spPr>
    </dgm:pt>
    <dgm:pt modelId="{5941BCD3-FFFC-4D8E-8B97-367974BCBFC2}" type="pres">
      <dgm:prSet presAssocID="{CE52423F-9E09-4664-9299-375A0DC5BCF0}" presName="txShp" presStyleLbl="node1" presStyleIdx="0" presStyleCnt="4">
        <dgm:presLayoutVars>
          <dgm:bulletEnabled val="1"/>
        </dgm:presLayoutVars>
      </dgm:prSet>
      <dgm:spPr/>
      <dgm:t>
        <a:bodyPr/>
        <a:lstStyle/>
        <a:p>
          <a:endParaRPr lang="en-US"/>
        </a:p>
      </dgm:t>
    </dgm:pt>
    <dgm:pt modelId="{8DB24689-5A0D-4EA9-94DD-D1F05968FE37}" type="pres">
      <dgm:prSet presAssocID="{242DCCFD-D57F-4195-8944-9AC68CAACF6E}" presName="spacing" presStyleCnt="0"/>
      <dgm:spPr/>
    </dgm:pt>
    <dgm:pt modelId="{1778EF30-DA53-4A71-A038-39232B4B27C4}" type="pres">
      <dgm:prSet presAssocID="{2CAE49C6-0403-44CE-92CD-76A7EF5546E3}" presName="composite" presStyleCnt="0"/>
      <dgm:spPr/>
    </dgm:pt>
    <dgm:pt modelId="{D8ED5CE7-2988-4F76-9D54-BABA6BC81375}" type="pres">
      <dgm:prSet presAssocID="{2CAE49C6-0403-44CE-92CD-76A7EF5546E3}" presName="imgShp" presStyleLbl="fgImgPlace1" presStyleIdx="1" presStyleCnt="4"/>
      <dgm:spPr>
        <a:solidFill>
          <a:srgbClr val="3BFB40"/>
        </a:solidFill>
      </dgm:spPr>
    </dgm:pt>
    <dgm:pt modelId="{B20234A8-56F1-4754-844F-F532462769BA}" type="pres">
      <dgm:prSet presAssocID="{2CAE49C6-0403-44CE-92CD-76A7EF5546E3}" presName="txShp" presStyleLbl="node1" presStyleIdx="1" presStyleCnt="4" custLinFactNeighborX="529" custLinFactNeighborY="0">
        <dgm:presLayoutVars>
          <dgm:bulletEnabled val="1"/>
        </dgm:presLayoutVars>
      </dgm:prSet>
      <dgm:spPr/>
      <dgm:t>
        <a:bodyPr/>
        <a:lstStyle/>
        <a:p>
          <a:endParaRPr lang="en-US"/>
        </a:p>
      </dgm:t>
    </dgm:pt>
    <dgm:pt modelId="{3DF28996-5177-45BE-9A38-446BE56B76E6}" type="pres">
      <dgm:prSet presAssocID="{726388DE-2273-432C-A466-DEAE84D3284A}" presName="spacing" presStyleCnt="0"/>
      <dgm:spPr/>
    </dgm:pt>
    <dgm:pt modelId="{FED55750-483E-495B-9811-716D93DC99BB}" type="pres">
      <dgm:prSet presAssocID="{1E7BD5DD-91D4-4A06-BC30-8342A4F787B8}" presName="composite" presStyleCnt="0"/>
      <dgm:spPr/>
    </dgm:pt>
    <dgm:pt modelId="{2B06B671-AD1D-4798-A5D6-2D2B2961633C}" type="pres">
      <dgm:prSet presAssocID="{1E7BD5DD-91D4-4A06-BC30-8342A4F787B8}" presName="imgShp" presStyleLbl="fgImgPlace1" presStyleIdx="2" presStyleCnt="4"/>
      <dgm:spPr>
        <a:solidFill>
          <a:srgbClr val="FF0000"/>
        </a:solidFill>
      </dgm:spPr>
    </dgm:pt>
    <dgm:pt modelId="{1AB77D1D-636E-4F08-8B25-54E1CABBCB1D}" type="pres">
      <dgm:prSet presAssocID="{1E7BD5DD-91D4-4A06-BC30-8342A4F787B8}" presName="txShp" presStyleLbl="node1" presStyleIdx="2" presStyleCnt="4" custLinFactNeighborX="352" custLinFactNeighborY="1899">
        <dgm:presLayoutVars>
          <dgm:bulletEnabled val="1"/>
        </dgm:presLayoutVars>
      </dgm:prSet>
      <dgm:spPr/>
      <dgm:t>
        <a:bodyPr/>
        <a:lstStyle/>
        <a:p>
          <a:endParaRPr lang="en-US"/>
        </a:p>
      </dgm:t>
    </dgm:pt>
    <dgm:pt modelId="{1C5397CE-4317-4786-A621-21B920C03D00}" type="pres">
      <dgm:prSet presAssocID="{889C8CD6-29CD-40AA-BACD-86ED013C2007}" presName="spacing" presStyleCnt="0"/>
      <dgm:spPr/>
    </dgm:pt>
    <dgm:pt modelId="{9C035170-9FBE-4DF6-9674-0BF14223C3F1}" type="pres">
      <dgm:prSet presAssocID="{7E852DE7-22F1-4A93-94EB-DF2BC403A995}" presName="composite" presStyleCnt="0"/>
      <dgm:spPr/>
    </dgm:pt>
    <dgm:pt modelId="{327C72F0-681C-4E9F-8C8D-51C0B2AE2CD8}" type="pres">
      <dgm:prSet presAssocID="{7E852DE7-22F1-4A93-94EB-DF2BC403A995}" presName="imgShp" presStyleLbl="fgImgPlace1" presStyleIdx="3" presStyleCnt="4"/>
      <dgm:spPr>
        <a:solidFill>
          <a:srgbClr val="BEC303"/>
        </a:solidFill>
      </dgm:spPr>
      <dgm:t>
        <a:bodyPr/>
        <a:lstStyle/>
        <a:p>
          <a:endParaRPr lang="en-US"/>
        </a:p>
      </dgm:t>
    </dgm:pt>
    <dgm:pt modelId="{7F432B8B-C3AF-4436-8E70-58A3AACF8E88}" type="pres">
      <dgm:prSet presAssocID="{7E852DE7-22F1-4A93-94EB-DF2BC403A995}" presName="txShp" presStyleLbl="node1" presStyleIdx="3" presStyleCnt="4" custLinFactNeighborX="352" custLinFactNeighborY="1899">
        <dgm:presLayoutVars>
          <dgm:bulletEnabled val="1"/>
        </dgm:presLayoutVars>
      </dgm:prSet>
      <dgm:spPr/>
      <dgm:t>
        <a:bodyPr/>
        <a:lstStyle/>
        <a:p>
          <a:endParaRPr lang="en-US"/>
        </a:p>
      </dgm:t>
    </dgm:pt>
  </dgm:ptLst>
  <dgm:cxnLst>
    <dgm:cxn modelId="{961B6C6C-3BEC-4655-9CBB-D7664A14E0D3}" type="presOf" srcId="{CE52423F-9E09-4664-9299-375A0DC5BCF0}" destId="{5941BCD3-FFFC-4D8E-8B97-367974BCBFC2}" srcOrd="0" destOrd="0" presId="urn:microsoft.com/office/officeart/2005/8/layout/vList3"/>
    <dgm:cxn modelId="{FE9EADD9-D716-4ED6-9331-9B15FC9171AB}" srcId="{2FF0198C-C468-4DAF-97E9-B6A4856D4674}" destId="{1E7BD5DD-91D4-4A06-BC30-8342A4F787B8}" srcOrd="2" destOrd="0" parTransId="{8F68CD44-A4CC-46E1-8140-9C784F32BE40}" sibTransId="{889C8CD6-29CD-40AA-BACD-86ED013C2007}"/>
    <dgm:cxn modelId="{7787A218-1EF9-4B78-A61D-2FCF07A73C77}" srcId="{2FF0198C-C468-4DAF-97E9-B6A4856D4674}" destId="{CE52423F-9E09-4664-9299-375A0DC5BCF0}" srcOrd="0" destOrd="0" parTransId="{F71734B7-0239-4D34-9AC8-2BADAD7D5CA4}" sibTransId="{242DCCFD-D57F-4195-8944-9AC68CAACF6E}"/>
    <dgm:cxn modelId="{1C36CF6A-AE50-4351-B8A8-8FC9DC7A02E7}" type="presOf" srcId="{1E7BD5DD-91D4-4A06-BC30-8342A4F787B8}" destId="{1AB77D1D-636E-4F08-8B25-54E1CABBCB1D}" srcOrd="0" destOrd="0" presId="urn:microsoft.com/office/officeart/2005/8/layout/vList3"/>
    <dgm:cxn modelId="{04C7B02F-40F0-4BB8-967B-073406AF4D80}" type="presOf" srcId="{2FF0198C-C468-4DAF-97E9-B6A4856D4674}" destId="{C7F06345-82C8-41E5-A928-DB551F9123F3}" srcOrd="0" destOrd="0" presId="urn:microsoft.com/office/officeart/2005/8/layout/vList3"/>
    <dgm:cxn modelId="{1AC2D9F6-1490-45B2-9380-0A009E8264A9}" type="presOf" srcId="{2CAE49C6-0403-44CE-92CD-76A7EF5546E3}" destId="{B20234A8-56F1-4754-844F-F532462769BA}" srcOrd="0" destOrd="0" presId="urn:microsoft.com/office/officeart/2005/8/layout/vList3"/>
    <dgm:cxn modelId="{F7D205EE-6B09-4B23-A86E-D5073057D812}" srcId="{2FF0198C-C468-4DAF-97E9-B6A4856D4674}" destId="{2CAE49C6-0403-44CE-92CD-76A7EF5546E3}" srcOrd="1" destOrd="0" parTransId="{414FC006-B500-4ECC-9393-89E7C17C0E73}" sibTransId="{726388DE-2273-432C-A466-DEAE84D3284A}"/>
    <dgm:cxn modelId="{E284B4DA-60A3-4016-A3FC-2F6BC4A01CD6}" type="presOf" srcId="{7E852DE7-22F1-4A93-94EB-DF2BC403A995}" destId="{7F432B8B-C3AF-4436-8E70-58A3AACF8E88}" srcOrd="0" destOrd="0" presId="urn:microsoft.com/office/officeart/2005/8/layout/vList3"/>
    <dgm:cxn modelId="{C597AE46-CAAC-4487-AF65-144A836BF6F1}" srcId="{2FF0198C-C468-4DAF-97E9-B6A4856D4674}" destId="{7E852DE7-22F1-4A93-94EB-DF2BC403A995}" srcOrd="3" destOrd="0" parTransId="{FC107DCA-244D-4FE0-87A2-4939A364B69C}" sibTransId="{7B762844-128A-4ACA-8E55-BE441BA1DFD3}"/>
    <dgm:cxn modelId="{F13C58E3-0B55-4AB6-9221-7218CB491627}" type="presParOf" srcId="{C7F06345-82C8-41E5-A928-DB551F9123F3}" destId="{1EB7BE2B-39AF-44FC-9654-F6B343117943}" srcOrd="0" destOrd="0" presId="urn:microsoft.com/office/officeart/2005/8/layout/vList3"/>
    <dgm:cxn modelId="{43D1D947-1056-4488-87D4-D6BDDDF98151}" type="presParOf" srcId="{1EB7BE2B-39AF-44FC-9654-F6B343117943}" destId="{C528BFF1-B4DD-4C6D-ABD8-8C3B997BC772}" srcOrd="0" destOrd="0" presId="urn:microsoft.com/office/officeart/2005/8/layout/vList3"/>
    <dgm:cxn modelId="{0F705158-BFE7-4335-BCCD-C0037D7EA1C2}" type="presParOf" srcId="{1EB7BE2B-39AF-44FC-9654-F6B343117943}" destId="{5941BCD3-FFFC-4D8E-8B97-367974BCBFC2}" srcOrd="1" destOrd="0" presId="urn:microsoft.com/office/officeart/2005/8/layout/vList3"/>
    <dgm:cxn modelId="{A5B26B1F-A2B0-4993-8FAF-1D5CFACCB964}" type="presParOf" srcId="{C7F06345-82C8-41E5-A928-DB551F9123F3}" destId="{8DB24689-5A0D-4EA9-94DD-D1F05968FE37}" srcOrd="1" destOrd="0" presId="urn:microsoft.com/office/officeart/2005/8/layout/vList3"/>
    <dgm:cxn modelId="{F3362586-A675-4E02-B77C-9F9B7867AF69}" type="presParOf" srcId="{C7F06345-82C8-41E5-A928-DB551F9123F3}" destId="{1778EF30-DA53-4A71-A038-39232B4B27C4}" srcOrd="2" destOrd="0" presId="urn:microsoft.com/office/officeart/2005/8/layout/vList3"/>
    <dgm:cxn modelId="{1C5E1AA5-4E05-45E9-AF1B-554B986D162D}" type="presParOf" srcId="{1778EF30-DA53-4A71-A038-39232B4B27C4}" destId="{D8ED5CE7-2988-4F76-9D54-BABA6BC81375}" srcOrd="0" destOrd="0" presId="urn:microsoft.com/office/officeart/2005/8/layout/vList3"/>
    <dgm:cxn modelId="{C3B8731D-1FC5-4F46-A246-E5D62F7F458E}" type="presParOf" srcId="{1778EF30-DA53-4A71-A038-39232B4B27C4}" destId="{B20234A8-56F1-4754-844F-F532462769BA}" srcOrd="1" destOrd="0" presId="urn:microsoft.com/office/officeart/2005/8/layout/vList3"/>
    <dgm:cxn modelId="{91A50B93-A986-41A1-AA6B-9F3A19D75E84}" type="presParOf" srcId="{C7F06345-82C8-41E5-A928-DB551F9123F3}" destId="{3DF28996-5177-45BE-9A38-446BE56B76E6}" srcOrd="3" destOrd="0" presId="urn:microsoft.com/office/officeart/2005/8/layout/vList3"/>
    <dgm:cxn modelId="{FB95918D-2410-4CCC-A830-DB3930179239}" type="presParOf" srcId="{C7F06345-82C8-41E5-A928-DB551F9123F3}" destId="{FED55750-483E-495B-9811-716D93DC99BB}" srcOrd="4" destOrd="0" presId="urn:microsoft.com/office/officeart/2005/8/layout/vList3"/>
    <dgm:cxn modelId="{E3FE200A-39E9-41A5-B51E-135A05E77E8A}" type="presParOf" srcId="{FED55750-483E-495B-9811-716D93DC99BB}" destId="{2B06B671-AD1D-4798-A5D6-2D2B2961633C}" srcOrd="0" destOrd="0" presId="urn:microsoft.com/office/officeart/2005/8/layout/vList3"/>
    <dgm:cxn modelId="{52739620-BBF2-4436-B3C7-4175A4C9ECD1}" type="presParOf" srcId="{FED55750-483E-495B-9811-716D93DC99BB}" destId="{1AB77D1D-636E-4F08-8B25-54E1CABBCB1D}" srcOrd="1" destOrd="0" presId="urn:microsoft.com/office/officeart/2005/8/layout/vList3"/>
    <dgm:cxn modelId="{4356AD78-CF28-48A2-98D2-D2A0D9BC94F2}" type="presParOf" srcId="{C7F06345-82C8-41E5-A928-DB551F9123F3}" destId="{1C5397CE-4317-4786-A621-21B920C03D00}" srcOrd="5" destOrd="0" presId="urn:microsoft.com/office/officeart/2005/8/layout/vList3"/>
    <dgm:cxn modelId="{42D02F0D-2355-450E-97B9-C463F3AB60AD}" type="presParOf" srcId="{C7F06345-82C8-41E5-A928-DB551F9123F3}" destId="{9C035170-9FBE-4DF6-9674-0BF14223C3F1}" srcOrd="6" destOrd="0" presId="urn:microsoft.com/office/officeart/2005/8/layout/vList3"/>
    <dgm:cxn modelId="{B456A016-9008-424D-BD20-2F929597B157}" type="presParOf" srcId="{9C035170-9FBE-4DF6-9674-0BF14223C3F1}" destId="{327C72F0-681C-4E9F-8C8D-51C0B2AE2CD8}" srcOrd="0" destOrd="0" presId="urn:microsoft.com/office/officeart/2005/8/layout/vList3"/>
    <dgm:cxn modelId="{ABF0C261-3D3B-4886-BE6A-0E2EA014463D}" type="presParOf" srcId="{9C035170-9FBE-4DF6-9674-0BF14223C3F1}" destId="{7F432B8B-C3AF-4436-8E70-58A3AACF8E8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CE9FE-43E9-49EE-9807-B9CC0B1E569B}">
      <dsp:nvSpPr>
        <dsp:cNvPr id="0" name=""/>
        <dsp:cNvSpPr/>
      </dsp:nvSpPr>
      <dsp:spPr>
        <a:xfrm>
          <a:off x="0" y="695699"/>
          <a:ext cx="15127713"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D460E5-12BA-44E7-8B69-F2D54E8B7889}">
      <dsp:nvSpPr>
        <dsp:cNvPr id="0" name=""/>
        <dsp:cNvSpPr/>
      </dsp:nvSpPr>
      <dsp:spPr>
        <a:xfrm>
          <a:off x="756385" y="31499"/>
          <a:ext cx="10589399" cy="132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254" tIns="0" rIns="400254" bIns="0" numCol="1" spcCol="1270" anchor="ctr" anchorCtr="0">
          <a:noAutofit/>
        </a:bodyPr>
        <a:lstStyle/>
        <a:p>
          <a:pPr lvl="0" algn="l" defTabSz="2000250">
            <a:lnSpc>
              <a:spcPct val="90000"/>
            </a:lnSpc>
            <a:spcBef>
              <a:spcPct val="0"/>
            </a:spcBef>
            <a:spcAft>
              <a:spcPct val="35000"/>
            </a:spcAft>
          </a:pPr>
          <a:r>
            <a:rPr lang="en-IN" sz="4500" kern="1200" dirty="0"/>
            <a:t>UNIVARIATE</a:t>
          </a:r>
          <a:r>
            <a:rPr lang="en-IN" sz="4500" kern="1200" baseline="0" dirty="0"/>
            <a:t> ANALYSIS</a:t>
          </a:r>
          <a:endParaRPr lang="en-IN" sz="4500" kern="1200" dirty="0"/>
        </a:p>
      </dsp:txBody>
      <dsp:txXfrm>
        <a:off x="821232" y="96346"/>
        <a:ext cx="10459705" cy="1198706"/>
      </dsp:txXfrm>
    </dsp:sp>
    <dsp:sp modelId="{2EA53104-9FCF-4B36-ACD2-DB072C73FEA0}">
      <dsp:nvSpPr>
        <dsp:cNvPr id="0" name=""/>
        <dsp:cNvSpPr/>
      </dsp:nvSpPr>
      <dsp:spPr>
        <a:xfrm>
          <a:off x="0" y="2736899"/>
          <a:ext cx="15127713" cy="1134000"/>
        </a:xfrm>
        <a:prstGeom prst="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sp>
    <dsp:sp modelId="{F4FEBC21-7FFB-4F29-B8C2-BFCD22421487}">
      <dsp:nvSpPr>
        <dsp:cNvPr id="0" name=""/>
        <dsp:cNvSpPr/>
      </dsp:nvSpPr>
      <dsp:spPr>
        <a:xfrm>
          <a:off x="756385" y="2072699"/>
          <a:ext cx="10589399" cy="132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254" tIns="0" rIns="400254" bIns="0" numCol="1" spcCol="1270" anchor="ctr" anchorCtr="0">
          <a:noAutofit/>
        </a:bodyPr>
        <a:lstStyle/>
        <a:p>
          <a:pPr lvl="0" algn="l" defTabSz="2000250">
            <a:lnSpc>
              <a:spcPct val="90000"/>
            </a:lnSpc>
            <a:spcBef>
              <a:spcPct val="0"/>
            </a:spcBef>
            <a:spcAft>
              <a:spcPct val="35000"/>
            </a:spcAft>
          </a:pPr>
          <a:r>
            <a:rPr lang="en-IN" sz="4500" kern="1200" dirty="0"/>
            <a:t>BIVARIATE</a:t>
          </a:r>
          <a:r>
            <a:rPr lang="en-IN" sz="4500" kern="1200" baseline="0" dirty="0"/>
            <a:t> ANALYSIS</a:t>
          </a:r>
          <a:endParaRPr lang="en-IN" sz="4500" kern="1200" dirty="0"/>
        </a:p>
      </dsp:txBody>
      <dsp:txXfrm>
        <a:off x="821232" y="2137546"/>
        <a:ext cx="10459705" cy="1198706"/>
      </dsp:txXfrm>
    </dsp:sp>
    <dsp:sp modelId="{F5D2BBC8-4B01-45C6-A896-5CAFF6F574CD}">
      <dsp:nvSpPr>
        <dsp:cNvPr id="0" name=""/>
        <dsp:cNvSpPr/>
      </dsp:nvSpPr>
      <dsp:spPr>
        <a:xfrm>
          <a:off x="0" y="4778100"/>
          <a:ext cx="15127713"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94901-0BB5-432D-B1B1-860F6EE42159}">
      <dsp:nvSpPr>
        <dsp:cNvPr id="0" name=""/>
        <dsp:cNvSpPr/>
      </dsp:nvSpPr>
      <dsp:spPr>
        <a:xfrm>
          <a:off x="756385" y="4113900"/>
          <a:ext cx="10589399" cy="132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254" tIns="0" rIns="400254" bIns="0" numCol="1" spcCol="1270" anchor="ctr" anchorCtr="0">
          <a:noAutofit/>
        </a:bodyPr>
        <a:lstStyle/>
        <a:p>
          <a:pPr lvl="0" algn="l" defTabSz="2000250">
            <a:lnSpc>
              <a:spcPct val="90000"/>
            </a:lnSpc>
            <a:spcBef>
              <a:spcPct val="0"/>
            </a:spcBef>
            <a:spcAft>
              <a:spcPct val="35000"/>
            </a:spcAft>
          </a:pPr>
          <a:r>
            <a:rPr lang="en-IN" sz="4500" kern="1200" dirty="0"/>
            <a:t>MULTIVARIATE ANALYSIS</a:t>
          </a:r>
        </a:p>
      </dsp:txBody>
      <dsp:txXfrm>
        <a:off x="821232" y="4178747"/>
        <a:ext cx="10459705" cy="1198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1BCD3-FFFC-4D8E-8B97-367974BCBFC2}">
      <dsp:nvSpPr>
        <dsp:cNvPr id="0" name=""/>
        <dsp:cNvSpPr/>
      </dsp:nvSpPr>
      <dsp:spPr>
        <a:xfrm rot="10800000">
          <a:off x="2358711" y="36852"/>
          <a:ext cx="7987331" cy="1290803"/>
        </a:xfrm>
        <a:prstGeom prst="homePlat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9209" tIns="83820" rIns="156464" bIns="83820" numCol="1" spcCol="1270" anchor="ctr" anchorCtr="0">
          <a:noAutofit/>
        </a:bodyPr>
        <a:lstStyle/>
        <a:p>
          <a:pPr lvl="0" algn="l" defTabSz="977900">
            <a:lnSpc>
              <a:spcPct val="90000"/>
            </a:lnSpc>
            <a:spcBef>
              <a:spcPct val="0"/>
            </a:spcBef>
            <a:spcAft>
              <a:spcPct val="35000"/>
            </a:spcAft>
          </a:pPr>
          <a:endParaRPr lang="en-US" sz="2200" b="1" kern="1200" dirty="0">
            <a:latin typeface="+mj-lt"/>
          </a:endParaRPr>
        </a:p>
      </dsp:txBody>
      <dsp:txXfrm rot="10800000">
        <a:off x="2681412" y="36852"/>
        <a:ext cx="7664630" cy="1290803"/>
      </dsp:txXfrm>
    </dsp:sp>
    <dsp:sp modelId="{C528BFF1-B4DD-4C6D-ABD8-8C3B997BC772}">
      <dsp:nvSpPr>
        <dsp:cNvPr id="0" name=""/>
        <dsp:cNvSpPr/>
      </dsp:nvSpPr>
      <dsp:spPr>
        <a:xfrm>
          <a:off x="1611620" y="0"/>
          <a:ext cx="1387459" cy="1358145"/>
        </a:xfrm>
        <a:prstGeom prst="ellipse">
          <a:avLst/>
        </a:prstGeom>
        <a:solidFill>
          <a:schemeClr val="accent2"/>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20234A8-56F1-4754-844F-F532462769BA}">
      <dsp:nvSpPr>
        <dsp:cNvPr id="0" name=""/>
        <dsp:cNvSpPr/>
      </dsp:nvSpPr>
      <dsp:spPr>
        <a:xfrm rot="10800000">
          <a:off x="2376800" y="1746641"/>
          <a:ext cx="7987331" cy="1290803"/>
        </a:xfrm>
        <a:prstGeom prst="homePlat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9209" tIns="76200" rIns="142240" bIns="76200" numCol="1" spcCol="1270" anchor="ctr" anchorCtr="0">
          <a:noAutofit/>
        </a:bodyPr>
        <a:lstStyle/>
        <a:p>
          <a:pPr lvl="0" algn="l" defTabSz="889000">
            <a:lnSpc>
              <a:spcPct val="90000"/>
            </a:lnSpc>
            <a:spcBef>
              <a:spcPct val="0"/>
            </a:spcBef>
            <a:spcAft>
              <a:spcPct val="35000"/>
            </a:spcAft>
          </a:pPr>
          <a:endParaRPr lang="en-US" sz="2000" b="1" kern="1200" dirty="0">
            <a:latin typeface="Canva Sans" panose="020B0604020202020204" charset="0"/>
          </a:endParaRPr>
        </a:p>
      </dsp:txBody>
      <dsp:txXfrm rot="10800000">
        <a:off x="2699501" y="1746641"/>
        <a:ext cx="7664630" cy="1290803"/>
      </dsp:txXfrm>
    </dsp:sp>
    <dsp:sp modelId="{D8ED5CE7-2988-4F76-9D54-BABA6BC81375}">
      <dsp:nvSpPr>
        <dsp:cNvPr id="0" name=""/>
        <dsp:cNvSpPr/>
      </dsp:nvSpPr>
      <dsp:spPr>
        <a:xfrm>
          <a:off x="1689145" y="1746641"/>
          <a:ext cx="1290803" cy="1290803"/>
        </a:xfrm>
        <a:prstGeom prst="ellipse">
          <a:avLst/>
        </a:prstGeom>
        <a:solidFill>
          <a:srgbClr val="3BFB40"/>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AB77D1D-636E-4F08-8B25-54E1CABBCB1D}">
      <dsp:nvSpPr>
        <dsp:cNvPr id="0" name=""/>
        <dsp:cNvSpPr/>
      </dsp:nvSpPr>
      <dsp:spPr>
        <a:xfrm rot="10800000">
          <a:off x="2362663" y="3447272"/>
          <a:ext cx="7987331" cy="1290803"/>
        </a:xfrm>
        <a:prstGeom prst="homePlat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9209" tIns="91440" rIns="170688" bIns="91440" numCol="1" spcCol="1270" anchor="ctr" anchorCtr="0">
          <a:noAutofit/>
        </a:bodyPr>
        <a:lstStyle/>
        <a:p>
          <a:pPr lvl="0" algn="l" defTabSz="1066800">
            <a:lnSpc>
              <a:spcPct val="100000"/>
            </a:lnSpc>
            <a:spcBef>
              <a:spcPct val="0"/>
            </a:spcBef>
            <a:spcAft>
              <a:spcPct val="35000"/>
            </a:spcAft>
          </a:pPr>
          <a:endParaRPr lang="en-US" sz="2400" kern="1200" dirty="0">
            <a:solidFill>
              <a:schemeClr val="bg1"/>
            </a:solidFill>
            <a:latin typeface="+mj-lt"/>
            <a:ea typeface="+mn-ea"/>
            <a:cs typeface="+mn-cs"/>
          </a:endParaRPr>
        </a:p>
      </dsp:txBody>
      <dsp:txXfrm rot="10800000">
        <a:off x="2685364" y="3447272"/>
        <a:ext cx="7664630" cy="1290803"/>
      </dsp:txXfrm>
    </dsp:sp>
    <dsp:sp modelId="{2B06B671-AD1D-4798-A5D6-2D2B2961633C}">
      <dsp:nvSpPr>
        <dsp:cNvPr id="0" name=""/>
        <dsp:cNvSpPr/>
      </dsp:nvSpPr>
      <dsp:spPr>
        <a:xfrm>
          <a:off x="1689145" y="3422759"/>
          <a:ext cx="1290803" cy="1290803"/>
        </a:xfrm>
        <a:prstGeom prst="ellipse">
          <a:avLst/>
        </a:prstGeom>
        <a:solidFill>
          <a:srgbClr val="FF0000"/>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F432B8B-C3AF-4436-8E70-58A3AACF8E88}">
      <dsp:nvSpPr>
        <dsp:cNvPr id="0" name=""/>
        <dsp:cNvSpPr/>
      </dsp:nvSpPr>
      <dsp:spPr>
        <a:xfrm rot="10800000">
          <a:off x="2362663" y="5102060"/>
          <a:ext cx="7987331" cy="1290803"/>
        </a:xfrm>
        <a:prstGeom prst="homePlat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69209" tIns="76200" rIns="142240" bIns="76200" numCol="1" spcCol="1270" anchor="ctr" anchorCtr="0">
          <a:noAutofit/>
        </a:bodyPr>
        <a:lstStyle/>
        <a:p>
          <a:pPr lvl="0" algn="l" defTabSz="889000">
            <a:lnSpc>
              <a:spcPct val="90000"/>
            </a:lnSpc>
            <a:spcBef>
              <a:spcPct val="0"/>
            </a:spcBef>
            <a:spcAft>
              <a:spcPct val="35000"/>
            </a:spcAft>
          </a:pPr>
          <a:endParaRPr lang="en-US" sz="2000" b="0" kern="1200" dirty="0">
            <a:latin typeface="Canva Sans" panose="020B0604020202020204" charset="0"/>
          </a:endParaRPr>
        </a:p>
      </dsp:txBody>
      <dsp:txXfrm rot="10800000">
        <a:off x="2685364" y="5102060"/>
        <a:ext cx="7664630" cy="1290803"/>
      </dsp:txXfrm>
    </dsp:sp>
    <dsp:sp modelId="{327C72F0-681C-4E9F-8C8D-51C0B2AE2CD8}">
      <dsp:nvSpPr>
        <dsp:cNvPr id="0" name=""/>
        <dsp:cNvSpPr/>
      </dsp:nvSpPr>
      <dsp:spPr>
        <a:xfrm>
          <a:off x="1689145" y="5098878"/>
          <a:ext cx="1290803" cy="1290803"/>
        </a:xfrm>
        <a:prstGeom prst="ellipse">
          <a:avLst/>
        </a:prstGeom>
        <a:solidFill>
          <a:srgbClr val="BEC303"/>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E3A05-A9FC-4678-96D6-1216168271CC}"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A56C6-A75E-48B1-A4DC-33193DABF57A}" type="slidenum">
              <a:rPr lang="en-US" smtClean="0"/>
              <a:t>‹#›</a:t>
            </a:fld>
            <a:endParaRPr lang="en-US"/>
          </a:p>
        </p:txBody>
      </p:sp>
    </p:spTree>
    <p:extLst>
      <p:ext uri="{BB962C8B-B14F-4D97-AF65-F5344CB8AC3E}">
        <p14:creationId xmlns:p14="http://schemas.microsoft.com/office/powerpoint/2010/main" val="427571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5</a:t>
            </a:fld>
            <a:endParaRPr lang="en-US"/>
          </a:p>
        </p:txBody>
      </p:sp>
    </p:spTree>
    <p:extLst>
      <p:ext uri="{BB962C8B-B14F-4D97-AF65-F5344CB8AC3E}">
        <p14:creationId xmlns:p14="http://schemas.microsoft.com/office/powerpoint/2010/main" val="939092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8A56C6-A75E-48B1-A4DC-33193DABF5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29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18</a:t>
            </a:fld>
            <a:endParaRPr lang="en-US"/>
          </a:p>
        </p:txBody>
      </p:sp>
    </p:spTree>
    <p:extLst>
      <p:ext uri="{BB962C8B-B14F-4D97-AF65-F5344CB8AC3E}">
        <p14:creationId xmlns:p14="http://schemas.microsoft.com/office/powerpoint/2010/main" val="282545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19</a:t>
            </a:fld>
            <a:endParaRPr lang="en-US"/>
          </a:p>
        </p:txBody>
      </p:sp>
    </p:spTree>
    <p:extLst>
      <p:ext uri="{BB962C8B-B14F-4D97-AF65-F5344CB8AC3E}">
        <p14:creationId xmlns:p14="http://schemas.microsoft.com/office/powerpoint/2010/main" val="3056090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20</a:t>
            </a:fld>
            <a:endParaRPr lang="en-US"/>
          </a:p>
        </p:txBody>
      </p:sp>
    </p:spTree>
    <p:extLst>
      <p:ext uri="{BB962C8B-B14F-4D97-AF65-F5344CB8AC3E}">
        <p14:creationId xmlns:p14="http://schemas.microsoft.com/office/powerpoint/2010/main" val="1271155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34803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3394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5541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0442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6835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3214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6796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8252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9615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092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361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02B3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b="1">
                <a:solidFill>
                  <a:srgbClr val="FFFF00"/>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908261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samraddhi.shrivastava/viz/AmazonProjectDashboard/Dashboard1?publish=ye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B3D"/>
        </a:solidFill>
        <a:effectLst/>
      </p:bgPr>
    </p:bg>
    <p:spTree>
      <p:nvGrpSpPr>
        <p:cNvPr id="1" name=""/>
        <p:cNvGrpSpPr/>
        <p:nvPr/>
      </p:nvGrpSpPr>
      <p:grpSpPr>
        <a:xfrm>
          <a:off x="0" y="0"/>
          <a:ext cx="0" cy="0"/>
          <a:chOff x="0" y="0"/>
          <a:chExt cx="0" cy="0"/>
        </a:xfrm>
      </p:grpSpPr>
      <p:grpSp>
        <p:nvGrpSpPr>
          <p:cNvPr id="2" name="Group 2"/>
          <p:cNvGrpSpPr/>
          <p:nvPr/>
        </p:nvGrpSpPr>
        <p:grpSpPr>
          <a:xfrm>
            <a:off x="12406912" y="0"/>
            <a:ext cx="5890613" cy="10287000"/>
            <a:chOff x="0" y="0"/>
            <a:chExt cx="7854151" cy="13716000"/>
          </a:xfrm>
        </p:grpSpPr>
        <p:pic>
          <p:nvPicPr>
            <p:cNvPr id="3" name="Picture 3"/>
            <p:cNvPicPr>
              <a:picLocks noChangeAspect="1"/>
            </p:cNvPicPr>
            <p:nvPr/>
          </p:nvPicPr>
          <p:blipFill>
            <a:blip r:embed="rId2"/>
            <a:srcRect l="14547" r="47372"/>
            <a:stretch>
              <a:fillRect/>
            </a:stretch>
          </p:blipFill>
          <p:spPr>
            <a:xfrm>
              <a:off x="0" y="0"/>
              <a:ext cx="7854151" cy="13716000"/>
            </a:xfrm>
            <a:prstGeom prst="rect">
              <a:avLst/>
            </a:prstGeom>
          </p:spPr>
        </p:pic>
      </p:grpSp>
      <p:sp>
        <p:nvSpPr>
          <p:cNvPr id="4" name="AutoShape 4"/>
          <p:cNvSpPr/>
          <p:nvPr/>
        </p:nvSpPr>
        <p:spPr>
          <a:xfrm rot="2981">
            <a:off x="1264464" y="5683354"/>
            <a:ext cx="10982555" cy="0"/>
          </a:xfrm>
          <a:prstGeom prst="line">
            <a:avLst/>
          </a:prstGeom>
          <a:ln w="19050" cap="rnd">
            <a:solidFill>
              <a:srgbClr val="FFFFFF"/>
            </a:solidFill>
            <a:prstDash val="solid"/>
            <a:headEnd type="none" w="sm" len="sm"/>
            <a:tailEnd type="none" w="sm" len="sm"/>
          </a:ln>
        </p:spPr>
      </p:sp>
      <p:grpSp>
        <p:nvGrpSpPr>
          <p:cNvPr id="5" name="Group 5"/>
          <p:cNvGrpSpPr/>
          <p:nvPr/>
        </p:nvGrpSpPr>
        <p:grpSpPr>
          <a:xfrm rot="5400000">
            <a:off x="-2741" y="2741"/>
            <a:ext cx="3426036" cy="342055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alpha val="1961"/>
              </a:srgbClr>
            </a:solidFill>
          </p:spPr>
        </p:sp>
      </p:grpSp>
      <p:sp>
        <p:nvSpPr>
          <p:cNvPr id="7" name="TextBox 7"/>
          <p:cNvSpPr txBox="1"/>
          <p:nvPr/>
        </p:nvSpPr>
        <p:spPr>
          <a:xfrm>
            <a:off x="1424361" y="2684511"/>
            <a:ext cx="10507878" cy="2630207"/>
          </a:xfrm>
          <a:prstGeom prst="rect">
            <a:avLst/>
          </a:prstGeom>
        </p:spPr>
        <p:txBody>
          <a:bodyPr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8546" b="0" i="0" u="none" strike="noStrike" kern="1200" cap="none" spc="0" normalizeH="0" baseline="0" noProof="0" dirty="0">
                <a:ln>
                  <a:noFill/>
                </a:ln>
                <a:solidFill>
                  <a:srgbClr val="DFEB33"/>
                </a:solidFill>
                <a:effectLst/>
                <a:uLnTx/>
                <a:uFillTx/>
                <a:latin typeface="Raleway Bold"/>
                <a:ea typeface="+mn-ea"/>
                <a:cs typeface="+mn-cs"/>
              </a:rPr>
              <a:t>AMAZON PRODUCT REVIEW ANALYSIS</a:t>
            </a:r>
          </a:p>
        </p:txBody>
      </p:sp>
      <p:sp>
        <p:nvSpPr>
          <p:cNvPr id="8" name="TextBox 8"/>
          <p:cNvSpPr txBox="1"/>
          <p:nvPr/>
        </p:nvSpPr>
        <p:spPr>
          <a:xfrm>
            <a:off x="1424361" y="7567274"/>
            <a:ext cx="7427561" cy="1915160"/>
          </a:xfrm>
          <a:prstGeom prst="rect">
            <a:avLst/>
          </a:prstGeom>
        </p:spPr>
        <p:txBody>
          <a:bodyPr lIns="0" tIns="0" rIns="0" bIns="0" rtlCol="0" anchor="t">
            <a:spAutoFit/>
          </a:bodyPr>
          <a:lstStyle/>
          <a:p>
            <a:pPr marL="0" marR="0" lvl="0" indent="0" algn="l" defTabSz="914400" rtl="0" eaLnBrk="1" fontAlgn="auto" latinLnBrk="0" hangingPunct="1">
              <a:lnSpc>
                <a:spcPts val="2659"/>
              </a:lnSpc>
              <a:spcBef>
                <a:spcPts val="0"/>
              </a:spcBef>
              <a:spcAft>
                <a:spcPts val="0"/>
              </a:spcAft>
              <a:buClrTx/>
              <a:buSzTx/>
              <a:buFontTx/>
              <a:buNone/>
              <a:tabLst/>
              <a:defRPr/>
            </a:pPr>
            <a:r>
              <a:rPr kumimoji="0" lang="en-US" sz="1899" b="0" i="0" u="none" strike="noStrike" kern="1200" cap="none" spc="573" normalizeH="0" baseline="0" noProof="0" dirty="0">
                <a:ln>
                  <a:noFill/>
                </a:ln>
                <a:solidFill>
                  <a:srgbClr val="FFFFFF"/>
                </a:solidFill>
                <a:effectLst/>
                <a:uLnTx/>
                <a:uFillTx/>
                <a:latin typeface="Open Sans Bold"/>
                <a:ea typeface="+mn-ea"/>
                <a:cs typeface="+mn-cs"/>
              </a:rPr>
              <a:t>PRESENETED BY - </a:t>
            </a:r>
          </a:p>
          <a:p>
            <a:pPr marL="0" marR="0" lvl="0" indent="0" algn="l" defTabSz="914400" rtl="0" eaLnBrk="1" fontAlgn="auto" latinLnBrk="0" hangingPunct="1">
              <a:lnSpc>
                <a:spcPts val="2659"/>
              </a:lnSpc>
              <a:spcBef>
                <a:spcPts val="0"/>
              </a:spcBef>
              <a:spcAft>
                <a:spcPts val="0"/>
              </a:spcAft>
              <a:buClrTx/>
              <a:buSzTx/>
              <a:buFontTx/>
              <a:buNone/>
              <a:tabLst/>
              <a:defRPr/>
            </a:pPr>
            <a:endParaRPr kumimoji="0" lang="en-US" sz="1899" b="0" i="0" u="none" strike="noStrike" kern="1200" cap="none" spc="573" normalizeH="0" baseline="0" noProof="0" dirty="0">
              <a:ln>
                <a:noFill/>
              </a:ln>
              <a:solidFill>
                <a:srgbClr val="FFFFFF"/>
              </a:solidFill>
              <a:effectLst/>
              <a:uLnTx/>
              <a:uFillTx/>
              <a:latin typeface="Open Sans Bold"/>
              <a:ea typeface="+mn-ea"/>
              <a:cs typeface="+mn-cs"/>
            </a:endParaRPr>
          </a:p>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SHRITESH JAGTAP (GROUP LEADER)</a:t>
            </a:r>
          </a:p>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JITENDRA GIRISH PATIL</a:t>
            </a:r>
          </a:p>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PUNEETHKRISHNA B.</a:t>
            </a:r>
          </a:p>
          <a:p>
            <a:pPr marL="0" marR="0" lvl="0" indent="0" algn="l" defTabSz="914400" rtl="0" eaLnBrk="1" fontAlgn="auto" latinLnBrk="0" hangingPunct="1">
              <a:lnSpc>
                <a:spcPts val="2519"/>
              </a:lnSpc>
              <a:spcBef>
                <a:spcPct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SAMRADDHI SHRIVASTAVA</a:t>
            </a:r>
          </a:p>
        </p:txBody>
      </p:sp>
      <p:grpSp>
        <p:nvGrpSpPr>
          <p:cNvPr id="9" name="Group 9"/>
          <p:cNvGrpSpPr/>
          <p:nvPr/>
        </p:nvGrpSpPr>
        <p:grpSpPr>
          <a:xfrm rot="-10800000">
            <a:off x="17084797" y="0"/>
            <a:ext cx="1212728" cy="1210788"/>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14400"/>
            <a:ext cx="7886700" cy="896912"/>
          </a:xfrm>
          <a:prstGeom prst="rect">
            <a:avLst/>
          </a:prstGeom>
        </p:spPr>
        <p:txBody>
          <a:bodyPr wrap="square" lIns="0" tIns="0" rIns="0" bIns="0" rtlCol="0" anchor="t">
            <a:spAutoFit/>
          </a:bodyPr>
          <a:lstStyle/>
          <a:p>
            <a:pPr>
              <a:lnSpc>
                <a:spcPts val="7699"/>
              </a:lnSpc>
              <a:spcBef>
                <a:spcPct val="0"/>
              </a:spcBef>
            </a:pPr>
            <a:r>
              <a:rPr lang="en-US" sz="5200" b="1" dirty="0">
                <a:solidFill>
                  <a:srgbClr val="DFEB33"/>
                </a:solidFill>
                <a:latin typeface="Times New Roman" panose="02020603050405020304" pitchFamily="18" charset="0"/>
                <a:cs typeface="Times New Roman" panose="02020603050405020304" pitchFamily="18" charset="0"/>
              </a:rPr>
              <a:t>SENTIMENT ANALYSIS</a:t>
            </a:r>
          </a:p>
        </p:txBody>
      </p:sp>
      <p:sp>
        <p:nvSpPr>
          <p:cNvPr id="3" name="AutoShape 3"/>
          <p:cNvSpPr/>
          <p:nvPr/>
        </p:nvSpPr>
        <p:spPr>
          <a:xfrm rot="2981">
            <a:off x="1028706" y="1865313"/>
            <a:ext cx="10982555" cy="0"/>
          </a:xfrm>
          <a:prstGeom prst="line">
            <a:avLst/>
          </a:prstGeom>
          <a:ln w="19050" cap="rnd">
            <a:solidFill>
              <a:srgbClr val="FFFFFF"/>
            </a:solidFill>
            <a:prstDash val="solid"/>
            <a:headEnd type="none" w="sm" len="sm"/>
            <a:tailEnd type="none" w="sm" len="sm"/>
          </a:ln>
        </p:spPr>
      </p:sp>
      <p:sp>
        <p:nvSpPr>
          <p:cNvPr id="4" name="TextBox 4"/>
          <p:cNvSpPr txBox="1"/>
          <p:nvPr/>
        </p:nvSpPr>
        <p:spPr>
          <a:xfrm>
            <a:off x="1028700" y="2735011"/>
            <a:ext cx="16662461" cy="6129883"/>
          </a:xfrm>
          <a:prstGeom prst="rect">
            <a:avLst/>
          </a:prstGeom>
        </p:spPr>
        <p:txBody>
          <a:bodyPr lIns="0" tIns="0" rIns="0" bIns="0" rtlCol="0" anchor="t">
            <a:spAutoFit/>
          </a:bodyPr>
          <a:lstStyle/>
          <a:p>
            <a:pPr algn="just"/>
            <a:r>
              <a:rPr lang="en-US" sz="4000" b="1" dirty="0">
                <a:solidFill>
                  <a:srgbClr val="FFFFFF"/>
                </a:solidFill>
                <a:latin typeface="Times New Roman" panose="02020603050405020304" pitchFamily="18" charset="0"/>
                <a:cs typeface="Times New Roman" panose="02020603050405020304" pitchFamily="18" charset="0"/>
              </a:rPr>
              <a:t>Sentiment Analysis </a:t>
            </a:r>
            <a:r>
              <a:rPr lang="en-US" sz="4000" dirty="0">
                <a:solidFill>
                  <a:srgbClr val="FFFFFF"/>
                </a:solidFill>
                <a:latin typeface="Times New Roman" panose="02020603050405020304" pitchFamily="18" charset="0"/>
                <a:cs typeface="Times New Roman" panose="02020603050405020304" pitchFamily="18" charset="0"/>
              </a:rPr>
              <a:t>is the most common text classification tool that analyses an incoming message and tells whether the underlying sentiment is positive, negative, or neutral.</a:t>
            </a:r>
          </a:p>
          <a:p>
            <a:pPr algn="just"/>
            <a:endParaRPr lang="en-US" sz="4000" dirty="0">
              <a:solidFill>
                <a:srgbClr val="FFFFFF"/>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US" sz="3600" dirty="0">
                <a:solidFill>
                  <a:srgbClr val="FFFFFF"/>
                </a:solidFill>
                <a:latin typeface="Times New Roman" panose="02020603050405020304" pitchFamily="18" charset="0"/>
                <a:cs typeface="Times New Roman" panose="02020603050405020304" pitchFamily="18" charset="0"/>
              </a:rPr>
              <a:t>To make the data more understandable the reviews of the customers are converted into Sentiments using </a:t>
            </a:r>
            <a:r>
              <a:rPr lang="en-US" sz="3600" b="1" dirty="0">
                <a:solidFill>
                  <a:srgbClr val="FFFFFF"/>
                </a:solidFill>
                <a:latin typeface="Times New Roman" panose="02020603050405020304" pitchFamily="18" charset="0"/>
                <a:cs typeface="Times New Roman" panose="02020603050405020304" pitchFamily="18" charset="0"/>
              </a:rPr>
              <a:t>VADER </a:t>
            </a:r>
            <a:r>
              <a:rPr lang="en-US" sz="3600" b="1" dirty="0" smtClean="0">
                <a:solidFill>
                  <a:srgbClr val="FFFFFF"/>
                </a:solidFill>
                <a:latin typeface="Times New Roman" panose="02020603050405020304" pitchFamily="18" charset="0"/>
                <a:cs typeface="Times New Roman" panose="02020603050405020304" pitchFamily="18" charset="0"/>
              </a:rPr>
              <a:t>(Valence </a:t>
            </a:r>
            <a:r>
              <a:rPr lang="en-US" sz="3600" b="1" dirty="0">
                <a:solidFill>
                  <a:srgbClr val="FFFFFF"/>
                </a:solidFill>
                <a:latin typeface="Times New Roman" panose="02020603050405020304" pitchFamily="18" charset="0"/>
                <a:cs typeface="Times New Roman" panose="02020603050405020304" pitchFamily="18" charset="0"/>
              </a:rPr>
              <a:t>Aware Dictionary for Sentiment Reasoning).</a:t>
            </a:r>
          </a:p>
          <a:p>
            <a:pPr marL="571500" indent="-571500" algn="just">
              <a:lnSpc>
                <a:spcPct val="150000"/>
              </a:lnSpc>
              <a:buFont typeface="Wingdings" panose="05000000000000000000" pitchFamily="2" charset="2"/>
              <a:buChar char="Ø"/>
            </a:pPr>
            <a:r>
              <a:rPr lang="en-US" sz="3600" dirty="0">
                <a:solidFill>
                  <a:srgbClr val="FFFFFF"/>
                </a:solidFill>
                <a:latin typeface="Times New Roman" panose="02020603050405020304" pitchFamily="18" charset="0"/>
                <a:cs typeface="Times New Roman" panose="02020603050405020304" pitchFamily="18" charset="0"/>
              </a:rPr>
              <a:t>Language Detection</a:t>
            </a:r>
          </a:p>
          <a:p>
            <a:pPr marL="571500" indent="-571500" algn="just">
              <a:lnSpc>
                <a:spcPct val="150000"/>
              </a:lnSpc>
              <a:buFont typeface="Wingdings" panose="05000000000000000000" pitchFamily="2" charset="2"/>
              <a:buChar char="Ø"/>
            </a:pPr>
            <a:r>
              <a:rPr lang="en-US" sz="3600" dirty="0">
                <a:solidFill>
                  <a:srgbClr val="FFFFFF"/>
                </a:solidFill>
                <a:latin typeface="Times New Roman" panose="02020603050405020304" pitchFamily="18" charset="0"/>
                <a:cs typeface="Times New Roman" panose="02020603050405020304" pitchFamily="18" charset="0"/>
              </a:rPr>
              <a:t>Language Translation</a:t>
            </a:r>
          </a:p>
          <a:p>
            <a:pPr>
              <a:lnSpc>
                <a:spcPts val="3499"/>
              </a:lnSpc>
            </a:pPr>
            <a:endParaRPr lang="en-US" sz="2800" dirty="0">
              <a:solidFill>
                <a:srgbClr val="FFFFFF"/>
              </a:solidFill>
              <a:latin typeface="Open Sans"/>
            </a:endParaRPr>
          </a:p>
          <a:p>
            <a:pPr>
              <a:lnSpc>
                <a:spcPts val="3499"/>
              </a:lnSpc>
              <a:spcBef>
                <a:spcPct val="0"/>
              </a:spcBef>
            </a:pPr>
            <a:endParaRPr lang="en-US" sz="2800" dirty="0">
              <a:solidFill>
                <a:srgbClr val="FFFFFF"/>
              </a:solidFill>
              <a:latin typeface="Open Sans"/>
            </a:endParaRPr>
          </a:p>
        </p:txBody>
      </p:sp>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5200" b="1" dirty="0">
                <a:solidFill>
                  <a:srgbClr val="DFEB33"/>
                </a:solidFill>
                <a:latin typeface="Times New Roman" panose="02020603050405020304" pitchFamily="18" charset="0"/>
                <a:cs typeface="Times New Roman" panose="02020603050405020304" pitchFamily="18" charset="0"/>
              </a:rPr>
              <a:t>TEXT CLASSIFICATION</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sp>
        <p:nvSpPr>
          <p:cNvPr id="4" name="TextBox 4"/>
          <p:cNvSpPr txBox="1"/>
          <p:nvPr/>
        </p:nvSpPr>
        <p:spPr>
          <a:xfrm>
            <a:off x="1023938" y="2734866"/>
            <a:ext cx="16273462" cy="5683607"/>
          </a:xfrm>
          <a:prstGeom prst="rect">
            <a:avLst/>
          </a:prstGeom>
        </p:spPr>
        <p:txBody>
          <a:bodyPr wrap="square" lIns="0" tIns="0" rIns="0" bIns="0" rtlCol="0" anchor="t">
            <a:spAutoFit/>
          </a:bodyPr>
          <a:lstStyle/>
          <a:p>
            <a:r>
              <a:rPr lang="en-US" sz="4000" b="1" dirty="0">
                <a:solidFill>
                  <a:srgbClr val="FFFFFF"/>
                </a:solidFill>
                <a:latin typeface="Times New Roman" panose="02020603050405020304" pitchFamily="18" charset="0"/>
                <a:cs typeface="Times New Roman" panose="02020603050405020304" pitchFamily="18" charset="0"/>
              </a:rPr>
              <a:t>Text Classification </a:t>
            </a:r>
            <a:r>
              <a:rPr lang="en-US" sz="4000" dirty="0" smtClean="0">
                <a:solidFill>
                  <a:srgbClr val="FFFFFF"/>
                </a:solidFill>
                <a:latin typeface="Times New Roman" panose="02020603050405020304" pitchFamily="18" charset="0"/>
                <a:cs typeface="Times New Roman" panose="02020603050405020304" pitchFamily="18" charset="0"/>
              </a:rPr>
              <a:t>is </a:t>
            </a:r>
            <a:r>
              <a:rPr lang="en-US" sz="3600" b="1" dirty="0" smtClean="0">
                <a:solidFill>
                  <a:schemeClr val="bg1"/>
                </a:solidFill>
                <a:latin typeface="Times New Roman" panose="02020603050405020304" pitchFamily="18" charset="0"/>
                <a:cs typeface="Times New Roman" panose="02020603050405020304" pitchFamily="18" charset="0"/>
              </a:rPr>
              <a:t>the </a:t>
            </a:r>
            <a:r>
              <a:rPr lang="en-US" sz="3600" b="1" dirty="0">
                <a:solidFill>
                  <a:schemeClr val="bg1"/>
                </a:solidFill>
                <a:latin typeface="Times New Roman" panose="02020603050405020304" pitchFamily="18" charset="0"/>
                <a:cs typeface="Times New Roman" panose="02020603050405020304" pitchFamily="18" charset="0"/>
              </a:rPr>
              <a:t>process of categorizing text into organized groups</a:t>
            </a:r>
            <a:r>
              <a:rPr lang="en-US" sz="3600" dirty="0" smtClean="0">
                <a:solidFill>
                  <a:schemeClr val="bg1"/>
                </a:solidFill>
                <a:latin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cs typeface="Times New Roman" panose="02020603050405020304" pitchFamily="18" charset="0"/>
            </a:endParaRPr>
          </a:p>
          <a:p>
            <a:endParaRPr lang="en-US" sz="3600" dirty="0">
              <a:solidFill>
                <a:srgbClr val="FFFFFF"/>
              </a:solidFill>
              <a:latin typeface="Times New Roman" panose="02020603050405020304" pitchFamily="18" charset="0"/>
              <a:cs typeface="Times New Roman" panose="02020603050405020304" pitchFamily="18" charset="0"/>
            </a:endParaRPr>
          </a:p>
          <a:p>
            <a:pPr marL="895349" lvl="1" indent="-571500">
              <a:buFont typeface="Wingdings" panose="05000000000000000000" pitchFamily="2" charset="2"/>
              <a:buChar char="Ø"/>
            </a:pPr>
            <a:r>
              <a:rPr lang="en-US" sz="4000" dirty="0">
                <a:solidFill>
                  <a:srgbClr val="FFFFFF"/>
                </a:solidFill>
                <a:latin typeface="Times New Roman" panose="02020603050405020304" pitchFamily="18" charset="0"/>
                <a:cs typeface="Times New Roman" panose="02020603050405020304" pitchFamily="18" charset="0"/>
              </a:rPr>
              <a:t>Using </a:t>
            </a:r>
            <a:r>
              <a:rPr lang="en-US" sz="4000" b="1" dirty="0">
                <a:solidFill>
                  <a:srgbClr val="FFFFFF"/>
                </a:solidFill>
                <a:latin typeface="Times New Roman" panose="02020603050405020304" pitchFamily="18" charset="0"/>
                <a:cs typeface="Times New Roman" panose="02020603050405020304" pitchFamily="18" charset="0"/>
              </a:rPr>
              <a:t>TFIDF</a:t>
            </a:r>
            <a:r>
              <a:rPr lang="en-US" sz="4000" dirty="0">
                <a:solidFill>
                  <a:srgbClr val="FFFFFF"/>
                </a:solidFill>
                <a:latin typeface="Times New Roman" panose="02020603050405020304" pitchFamily="18" charset="0"/>
                <a:cs typeface="Times New Roman" panose="02020603050405020304" pitchFamily="18" charset="0"/>
              </a:rPr>
              <a:t> (Term Frequency Inverse Document Frequency) for converting text into numbers</a:t>
            </a:r>
            <a:r>
              <a:rPr lang="en-US" sz="4000" dirty="0" smtClean="0">
                <a:solidFill>
                  <a:srgbClr val="FFFFFF"/>
                </a:solidFill>
                <a:latin typeface="Times New Roman" panose="02020603050405020304" pitchFamily="18" charset="0"/>
                <a:cs typeface="Times New Roman" panose="02020603050405020304" pitchFamily="18" charset="0"/>
              </a:rPr>
              <a:t>.</a:t>
            </a:r>
          </a:p>
          <a:p>
            <a:pPr marL="895349" lvl="1" indent="-571500">
              <a:lnSpc>
                <a:spcPct val="150000"/>
              </a:lnSpc>
              <a:buFont typeface="Wingdings" panose="05000000000000000000" pitchFamily="2" charset="2"/>
              <a:buChar char="Ø"/>
            </a:pPr>
            <a:r>
              <a:rPr lang="en-US" sz="4000" dirty="0" smtClean="0">
                <a:solidFill>
                  <a:srgbClr val="FFFFFF"/>
                </a:solidFill>
                <a:latin typeface="Times New Roman" panose="02020603050405020304" pitchFamily="18" charset="0"/>
                <a:cs typeface="Times New Roman" panose="02020603050405020304" pitchFamily="18" charset="0"/>
              </a:rPr>
              <a:t>N-Gram</a:t>
            </a:r>
            <a:endParaRPr lang="en-US" sz="4000" dirty="0">
              <a:solidFill>
                <a:srgbClr val="FFFFFF"/>
              </a:solidFill>
              <a:latin typeface="Times New Roman" panose="02020603050405020304" pitchFamily="18" charset="0"/>
              <a:cs typeface="Times New Roman" panose="02020603050405020304" pitchFamily="18" charset="0"/>
            </a:endParaRPr>
          </a:p>
          <a:p>
            <a:pPr marL="895349" lvl="1" indent="-571500">
              <a:lnSpc>
                <a:spcPct val="150000"/>
              </a:lnSpc>
              <a:buFont typeface="Wingdings" panose="05000000000000000000" pitchFamily="2" charset="2"/>
              <a:buChar char="Ø"/>
            </a:pPr>
            <a:r>
              <a:rPr lang="en-US" sz="4000" dirty="0" smtClean="0">
                <a:solidFill>
                  <a:srgbClr val="FFFFFF"/>
                </a:solidFill>
                <a:latin typeface="Times New Roman" panose="02020603050405020304" pitchFamily="18" charset="0"/>
                <a:cs typeface="Times New Roman" panose="02020603050405020304" pitchFamily="18" charset="0"/>
              </a:rPr>
              <a:t>Logistic </a:t>
            </a:r>
            <a:r>
              <a:rPr lang="en-US" sz="4000" dirty="0">
                <a:solidFill>
                  <a:srgbClr val="FFFFFF"/>
                </a:solidFill>
                <a:latin typeface="Times New Roman" panose="02020603050405020304" pitchFamily="18" charset="0"/>
                <a:cs typeface="Times New Roman" panose="02020603050405020304" pitchFamily="18" charset="0"/>
              </a:rPr>
              <a:t>Regression Model is used to predict sentiments from review text.</a:t>
            </a:r>
          </a:p>
          <a:p>
            <a:pPr marL="323849" lvl="1">
              <a:lnSpc>
                <a:spcPts val="4199"/>
              </a:lnSpc>
            </a:pPr>
            <a:endParaRPr lang="en-US" sz="4000" dirty="0">
              <a:solidFill>
                <a:srgbClr val="FFFFFF"/>
              </a:solidFill>
              <a:latin typeface="Open Sans"/>
            </a:endParaRPr>
          </a:p>
          <a:p>
            <a:pPr>
              <a:lnSpc>
                <a:spcPts val="3499"/>
              </a:lnSpc>
            </a:pPr>
            <a:endParaRPr lang="en-US" sz="4000" dirty="0">
              <a:solidFill>
                <a:srgbClr val="FFFFFF"/>
              </a:solidFill>
              <a:latin typeface="Open Sans"/>
            </a:endParaRPr>
          </a:p>
          <a:p>
            <a:pPr>
              <a:lnSpc>
                <a:spcPts val="3499"/>
              </a:lnSpc>
              <a:spcBef>
                <a:spcPct val="0"/>
              </a:spcBef>
            </a:pPr>
            <a:endParaRPr lang="en-US" sz="4000" dirty="0">
              <a:solidFill>
                <a:srgbClr val="FFFFFF"/>
              </a:solidFill>
              <a:latin typeface="Open Sans"/>
            </a:endParaRPr>
          </a:p>
        </p:txBody>
      </p:sp>
      <p:grpSp>
        <p:nvGrpSpPr>
          <p:cNvPr id="5" name="Group 2"/>
          <p:cNvGrpSpPr/>
          <p:nvPr/>
        </p:nvGrpSpPr>
        <p:grpSpPr>
          <a:xfrm rot="-10800000">
            <a:off x="17084797" y="-3810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FE68DEC5-7B53-2406-6CA8-DB8E56C69E3B}"/>
              </a:ext>
            </a:extLst>
          </p:cNvPr>
          <p:cNvPicPr>
            <a:picLocks noChangeAspect="1"/>
          </p:cNvPicPr>
          <p:nvPr/>
        </p:nvPicPr>
        <p:blipFill>
          <a:blip r:embed="rId2"/>
          <a:srcRect b="415"/>
          <a:stretch>
            <a:fillRect/>
          </a:stretch>
        </p:blipFill>
        <p:spPr>
          <a:xfrm>
            <a:off x="2971800" y="1943100"/>
            <a:ext cx="11887200" cy="6952371"/>
          </a:xfrm>
          <a:prstGeom prst="rect">
            <a:avLst/>
          </a:prstGeom>
        </p:spPr>
      </p:pic>
      <p:sp>
        <p:nvSpPr>
          <p:cNvPr id="4" name="TextBox 3">
            <a:extLst>
              <a:ext uri="{FF2B5EF4-FFF2-40B4-BE49-F238E27FC236}">
                <a16:creationId xmlns:a16="http://schemas.microsoft.com/office/drawing/2014/main" id="{0A7ABEA5-3065-9B9D-F27A-834B072636AC}"/>
              </a:ext>
            </a:extLst>
          </p:cNvPr>
          <p:cNvSpPr txBox="1"/>
          <p:nvPr/>
        </p:nvSpPr>
        <p:spPr>
          <a:xfrm>
            <a:off x="4343400" y="9105900"/>
            <a:ext cx="9144000" cy="707886"/>
          </a:xfrm>
          <a:prstGeom prst="rect">
            <a:avLst/>
          </a:prstGeom>
          <a:noFill/>
        </p:spPr>
        <p:txBody>
          <a:bodyPr wrap="square">
            <a:spAutoFit/>
          </a:bodyPr>
          <a:lstStyle/>
          <a:p>
            <a:pPr algn="ctr">
              <a:lnSpc>
                <a:spcPts val="4759"/>
              </a:lnSpc>
            </a:pPr>
            <a:r>
              <a:rPr lang="en-US" sz="4000" dirty="0">
                <a:solidFill>
                  <a:srgbClr val="FFFFFF"/>
                </a:solidFill>
                <a:latin typeface="Times New Roman" panose="02020603050405020304" pitchFamily="18" charset="0"/>
                <a:cs typeface="Times New Roman" panose="02020603050405020304" pitchFamily="18" charset="0"/>
              </a:rPr>
              <a:t>Frequently </a:t>
            </a:r>
            <a:r>
              <a:rPr lang="en-US" sz="4000" dirty="0" smtClean="0">
                <a:solidFill>
                  <a:srgbClr val="FFFFFF"/>
                </a:solidFill>
                <a:latin typeface="Times New Roman" panose="02020603050405020304" pitchFamily="18" charset="0"/>
                <a:cs typeface="Times New Roman" panose="02020603050405020304" pitchFamily="18" charset="0"/>
              </a:rPr>
              <a:t>used words </a:t>
            </a:r>
            <a:r>
              <a:rPr lang="en-US" sz="4000" dirty="0" smtClean="0">
                <a:solidFill>
                  <a:srgbClr val="FFFFFF"/>
                </a:solidFill>
                <a:latin typeface="Times New Roman" panose="02020603050405020304" pitchFamily="18" charset="0"/>
                <a:cs typeface="Times New Roman" panose="02020603050405020304" pitchFamily="18" charset="0"/>
              </a:rPr>
              <a:t>in the </a:t>
            </a:r>
            <a:r>
              <a:rPr lang="en-US" sz="4000" dirty="0">
                <a:solidFill>
                  <a:srgbClr val="FFFFFF"/>
                </a:solidFill>
                <a:latin typeface="Times New Roman" panose="02020603050405020304" pitchFamily="18" charset="0"/>
                <a:cs typeface="Times New Roman" panose="02020603050405020304" pitchFamily="18" charset="0"/>
              </a:rPr>
              <a:t>Reviews</a:t>
            </a:r>
          </a:p>
        </p:txBody>
      </p:sp>
      <p:sp>
        <p:nvSpPr>
          <p:cNvPr id="5" name="TextBox 4">
            <a:extLst>
              <a:ext uri="{FF2B5EF4-FFF2-40B4-BE49-F238E27FC236}">
                <a16:creationId xmlns:a16="http://schemas.microsoft.com/office/drawing/2014/main" id="{48CC5ECB-8A8F-B985-779C-70D74F046C9C}"/>
              </a:ext>
            </a:extLst>
          </p:cNvPr>
          <p:cNvSpPr txBox="1"/>
          <p:nvPr/>
        </p:nvSpPr>
        <p:spPr>
          <a:xfrm>
            <a:off x="4419600" y="601160"/>
            <a:ext cx="8991600" cy="646331"/>
          </a:xfrm>
          <a:prstGeom prst="rect">
            <a:avLst/>
          </a:prstGeom>
          <a:solidFill>
            <a:schemeClr val="bg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smtClean="0">
                <a:ln>
                  <a:noFill/>
                </a:ln>
                <a:solidFill>
                  <a:srgbClr val="333333"/>
                </a:solidFill>
                <a:effectLst/>
                <a:uLnTx/>
                <a:uFillTx/>
                <a:latin typeface="Times New Roman" panose="02020603050405020304" pitchFamily="18" charset="0"/>
                <a:cs typeface="Times New Roman" panose="02020603050405020304" pitchFamily="18" charset="0"/>
              </a:rPr>
              <a:t>BIGRAM VISUALISATION</a:t>
            </a:r>
            <a:endParaRPr kumimoji="0" lang="en-IN" sz="36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6" name="Group 2"/>
          <p:cNvGrpSpPr/>
          <p:nvPr/>
        </p:nvGrpSpPr>
        <p:grpSpPr>
          <a:xfrm rot="-10800000">
            <a:off x="17084797" y="0"/>
            <a:ext cx="1212728" cy="1210788"/>
            <a:chOff x="0" y="0"/>
            <a:chExt cx="6350000" cy="6339840"/>
          </a:xfrm>
        </p:grpSpPr>
        <p:sp>
          <p:nvSpPr>
            <p:cNvPr id="7"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extLst>
      <p:ext uri="{BB962C8B-B14F-4D97-AF65-F5344CB8AC3E}">
        <p14:creationId xmlns:p14="http://schemas.microsoft.com/office/powerpoint/2010/main" val="3525713897"/>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pic>
        <p:nvPicPr>
          <p:cNvPr id="8" name="Picture 7" descr="Chart, scatter chart&#10;&#10;Description automatically generated">
            <a:extLst>
              <a:ext uri="{FF2B5EF4-FFF2-40B4-BE49-F238E27FC236}">
                <a16:creationId xmlns:a16="http://schemas.microsoft.com/office/drawing/2014/main" id="{DFE443BC-ABA1-4A16-2AAB-325078D38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553" y="482812"/>
            <a:ext cx="7754244" cy="4305673"/>
          </a:xfrm>
          <a:prstGeom prst="rect">
            <a:avLst/>
          </a:prstGeom>
        </p:spPr>
      </p:pic>
      <p:sp>
        <p:nvSpPr>
          <p:cNvPr id="12" name="TextBox 11">
            <a:extLst>
              <a:ext uri="{FF2B5EF4-FFF2-40B4-BE49-F238E27FC236}">
                <a16:creationId xmlns:a16="http://schemas.microsoft.com/office/drawing/2014/main" id="{4247DFCB-DAD1-0ACD-E56F-2E52B19B36C5}"/>
              </a:ext>
            </a:extLst>
          </p:cNvPr>
          <p:cNvSpPr txBox="1"/>
          <p:nvPr/>
        </p:nvSpPr>
        <p:spPr>
          <a:xfrm>
            <a:off x="11286475" y="4879758"/>
            <a:ext cx="4774192"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FOR MUSICAL INSTRUMENT CATEGORY</a:t>
            </a:r>
          </a:p>
        </p:txBody>
      </p:sp>
      <p:sp>
        <p:nvSpPr>
          <p:cNvPr id="13" name="TextBox 12">
            <a:extLst>
              <a:ext uri="{FF2B5EF4-FFF2-40B4-BE49-F238E27FC236}">
                <a16:creationId xmlns:a16="http://schemas.microsoft.com/office/drawing/2014/main" id="{4247DFCB-DAD1-0ACD-E56F-2E52B19B36C5}"/>
              </a:ext>
            </a:extLst>
          </p:cNvPr>
          <p:cNvSpPr txBox="1"/>
          <p:nvPr/>
        </p:nvSpPr>
        <p:spPr>
          <a:xfrm>
            <a:off x="11678345" y="9776828"/>
            <a:ext cx="3893374"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FOR DIGITAL MUSIC CATEGORY</a:t>
            </a:r>
          </a:p>
        </p:txBody>
      </p:sp>
      <p:sp>
        <p:nvSpPr>
          <p:cNvPr id="14" name="TextBox 13">
            <a:extLst>
              <a:ext uri="{FF2B5EF4-FFF2-40B4-BE49-F238E27FC236}">
                <a16:creationId xmlns:a16="http://schemas.microsoft.com/office/drawing/2014/main" id="{4247DFCB-DAD1-0ACD-E56F-2E52B19B36C5}"/>
              </a:ext>
            </a:extLst>
          </p:cNvPr>
          <p:cNvSpPr txBox="1"/>
          <p:nvPr/>
        </p:nvSpPr>
        <p:spPr>
          <a:xfrm>
            <a:off x="2449429" y="9776828"/>
            <a:ext cx="5007140"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FOR AMAZON INSTANT VIDEO CATEGORY</a:t>
            </a:r>
          </a:p>
        </p:txBody>
      </p:sp>
      <p:sp>
        <p:nvSpPr>
          <p:cNvPr id="2" name="AutoShape 2" descr="blob:https://web.whatsapp.com/da8496e2-470c-4908-b330-e88a15165ef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1114820" y="5340893"/>
            <a:ext cx="7676359" cy="4252328"/>
          </a:xfrm>
          <a:prstGeom prst="rect">
            <a:avLst/>
          </a:prstGeom>
        </p:spPr>
      </p:pic>
      <p:sp>
        <p:nvSpPr>
          <p:cNvPr id="4" name="AutoShape 4" descr="blob:https://web.whatsapp.com/4de0d044-b89b-44e6-b6c3-63a91d7e46e9"/>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9330553" y="5340363"/>
            <a:ext cx="7754244" cy="4317966"/>
          </a:xfrm>
          <a:prstGeom prst="rect">
            <a:avLst/>
          </a:prstGeom>
        </p:spPr>
      </p:pic>
      <p:sp>
        <p:nvSpPr>
          <p:cNvPr id="15" name="TextBox 4"/>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4800" b="1" dirty="0">
                <a:solidFill>
                  <a:srgbClr val="DFEB33"/>
                </a:solidFill>
                <a:latin typeface="Times New Roman" panose="02020603050405020304" pitchFamily="18" charset="0"/>
                <a:cs typeface="Times New Roman" panose="02020603050405020304" pitchFamily="18" charset="0"/>
              </a:rPr>
              <a:t>CLUSTERING</a:t>
            </a:r>
          </a:p>
        </p:txBody>
      </p:sp>
      <p:sp>
        <p:nvSpPr>
          <p:cNvPr id="16" name="AutoShape 2"/>
          <p:cNvSpPr/>
          <p:nvPr/>
        </p:nvSpPr>
        <p:spPr>
          <a:xfrm rot="2981" flipV="1">
            <a:off x="1028726" y="1780366"/>
            <a:ext cx="4610057" cy="42178"/>
          </a:xfrm>
          <a:prstGeom prst="line">
            <a:avLst/>
          </a:prstGeom>
          <a:ln w="19050" cap="rnd">
            <a:solidFill>
              <a:srgbClr val="FFFFFF"/>
            </a:solidFill>
            <a:prstDash val="solid"/>
            <a:headEnd type="none" w="sm" len="sm"/>
            <a:tailEnd type="none" w="sm" len="sm"/>
          </a:ln>
        </p:spPr>
      </p:sp>
      <p:sp>
        <p:nvSpPr>
          <p:cNvPr id="17" name="TextBox 3"/>
          <p:cNvSpPr txBox="1"/>
          <p:nvPr/>
        </p:nvSpPr>
        <p:spPr>
          <a:xfrm>
            <a:off x="1011767" y="2284138"/>
            <a:ext cx="7615468" cy="3077766"/>
          </a:xfrm>
          <a:prstGeom prst="rect">
            <a:avLst/>
          </a:prstGeom>
        </p:spPr>
        <p:txBody>
          <a:bodyPr wrap="square" lIns="0" tIns="0" rIns="0" bIns="0" rtlCol="0" anchor="t">
            <a:spAutoFit/>
          </a:bodyPr>
          <a:lstStyle/>
          <a:p>
            <a:pPr algn="just">
              <a:lnSpc>
                <a:spcPts val="4817"/>
              </a:lnSpc>
            </a:pPr>
            <a:r>
              <a:rPr lang="en-US" sz="3600" b="1" dirty="0" smtClean="0">
                <a:solidFill>
                  <a:srgbClr val="FBFBFB"/>
                </a:solidFill>
                <a:latin typeface="Times New Roman" panose="02020603050405020304" pitchFamily="18" charset="0"/>
                <a:cs typeface="Times New Roman" panose="02020603050405020304" pitchFamily="18" charset="0"/>
              </a:rPr>
              <a:t>Clustering </a:t>
            </a:r>
            <a:r>
              <a:rPr lang="en-US" sz="3600" dirty="0">
                <a:solidFill>
                  <a:srgbClr val="FBFBFB"/>
                </a:solidFill>
                <a:latin typeface="Times New Roman" panose="02020603050405020304" pitchFamily="18" charset="0"/>
                <a:cs typeface="Times New Roman" panose="02020603050405020304" pitchFamily="18" charset="0"/>
              </a:rPr>
              <a:t>is basically a grouping of data points on the basis of similarity and dissimilarity between them. </a:t>
            </a:r>
          </a:p>
          <a:p>
            <a:pPr>
              <a:lnSpc>
                <a:spcPts val="4817"/>
              </a:lnSpc>
            </a:pPr>
            <a:endParaRPr lang="en-US" sz="2800" dirty="0">
              <a:solidFill>
                <a:srgbClr val="FBFBFB"/>
              </a:solidFill>
              <a:latin typeface="Canva Sans Bold"/>
            </a:endParaRPr>
          </a:p>
          <a:p>
            <a:pPr marL="371493" lvl="1">
              <a:lnSpc>
                <a:spcPts val="4817"/>
              </a:lnSpc>
            </a:pPr>
            <a:endParaRPr lang="en-US" sz="2800" dirty="0">
              <a:solidFill>
                <a:srgbClr val="FBFBFB"/>
              </a:solidFill>
              <a:latin typeface="Canva Sans"/>
            </a:endParaRPr>
          </a:p>
        </p:txBody>
      </p:sp>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04682" y="1519650"/>
            <a:ext cx="3936449" cy="8424450"/>
            <a:chOff x="-65430" y="-296450"/>
            <a:chExt cx="3936449" cy="8424450"/>
          </a:xfrm>
        </p:grpSpPr>
        <p:sp>
          <p:nvSpPr>
            <p:cNvPr id="13" name="Rounded Rectangle 12"/>
            <p:cNvSpPr/>
            <p:nvPr/>
          </p:nvSpPr>
          <p:spPr>
            <a:xfrm>
              <a:off x="1488" y="0"/>
              <a:ext cx="3869531" cy="812800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Rounded Rectangle 4"/>
            <p:cNvSpPr txBox="1"/>
            <p:nvPr/>
          </p:nvSpPr>
          <p:spPr>
            <a:xfrm>
              <a:off x="-65430" y="-296450"/>
              <a:ext cx="3869531" cy="2438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4000" b="1" kern="1200" dirty="0">
                  <a:latin typeface="Times New Roman" panose="02020603050405020304" pitchFamily="18" charset="0"/>
                  <a:cs typeface="Times New Roman" panose="02020603050405020304" pitchFamily="18" charset="0"/>
                </a:rPr>
                <a:t>Musical Instruments</a:t>
              </a:r>
            </a:p>
          </p:txBody>
        </p:sp>
      </p:grpSp>
      <p:grpSp>
        <p:nvGrpSpPr>
          <p:cNvPr id="15" name="Group 14"/>
          <p:cNvGrpSpPr/>
          <p:nvPr/>
        </p:nvGrpSpPr>
        <p:grpSpPr>
          <a:xfrm>
            <a:off x="7086600" y="1727200"/>
            <a:ext cx="4038600" cy="8216900"/>
            <a:chOff x="4161234" y="-88900"/>
            <a:chExt cx="4038600" cy="8216900"/>
          </a:xfrm>
        </p:grpSpPr>
        <p:sp>
          <p:nvSpPr>
            <p:cNvPr id="16" name="Rounded Rectangle 15"/>
            <p:cNvSpPr/>
            <p:nvPr/>
          </p:nvSpPr>
          <p:spPr>
            <a:xfrm>
              <a:off x="4161234" y="0"/>
              <a:ext cx="3869531" cy="812800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ounded Rectangle 4"/>
            <p:cNvSpPr txBox="1"/>
            <p:nvPr/>
          </p:nvSpPr>
          <p:spPr>
            <a:xfrm>
              <a:off x="4161234" y="-88900"/>
              <a:ext cx="4038600" cy="16827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4000" b="1" kern="1200" dirty="0">
                  <a:latin typeface="Times New Roman" panose="02020603050405020304" pitchFamily="18" charset="0"/>
                  <a:cs typeface="Times New Roman" panose="02020603050405020304" pitchFamily="18" charset="0"/>
                </a:rPr>
                <a:t>Digital Music</a:t>
              </a:r>
            </a:p>
          </p:txBody>
        </p:sp>
      </p:grpSp>
      <p:grpSp>
        <p:nvGrpSpPr>
          <p:cNvPr id="18" name="Group 17"/>
          <p:cNvGrpSpPr/>
          <p:nvPr/>
        </p:nvGrpSpPr>
        <p:grpSpPr>
          <a:xfrm>
            <a:off x="13258800" y="1816100"/>
            <a:ext cx="3869531" cy="8128000"/>
            <a:chOff x="8320980" y="0"/>
            <a:chExt cx="3869531" cy="8128000"/>
          </a:xfrm>
        </p:grpSpPr>
        <p:sp>
          <p:nvSpPr>
            <p:cNvPr id="19" name="Rounded Rectangle 18"/>
            <p:cNvSpPr/>
            <p:nvPr/>
          </p:nvSpPr>
          <p:spPr>
            <a:xfrm>
              <a:off x="8320980" y="0"/>
              <a:ext cx="3869531" cy="812800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ounded Rectangle 4"/>
            <p:cNvSpPr txBox="1"/>
            <p:nvPr/>
          </p:nvSpPr>
          <p:spPr>
            <a:xfrm>
              <a:off x="8320980" y="19904"/>
              <a:ext cx="3869531" cy="16827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4000" b="1" kern="1200" dirty="0">
                  <a:latin typeface="Times New Roman" panose="02020603050405020304" pitchFamily="18" charset="0"/>
                  <a:cs typeface="Times New Roman" panose="02020603050405020304" pitchFamily="18" charset="0"/>
                </a:rPr>
                <a:t>Amazon Instant Video</a:t>
              </a:r>
            </a:p>
          </p:txBody>
        </p:sp>
      </p:grpSp>
      <p:pic>
        <p:nvPicPr>
          <p:cNvPr id="21" name="Picture 20" descr="Text&#10;&#10;Description automatically generated">
            <a:extLst>
              <a:ext uri="{FF2B5EF4-FFF2-40B4-BE49-F238E27FC236}">
                <a16:creationId xmlns:a16="http://schemas.microsoft.com/office/drawing/2014/main" id="{982F5479-D618-038D-FAF4-227A7D988E89}"/>
              </a:ext>
            </a:extLst>
          </p:cNvPr>
          <p:cNvPicPr>
            <a:picLocks noChangeAspect="1"/>
          </p:cNvPicPr>
          <p:nvPr/>
        </p:nvPicPr>
        <p:blipFill rotWithShape="1">
          <a:blip r:embed="rId2">
            <a:extLst>
              <a:ext uri="{28A0092B-C50C-407E-A947-70E740481C1C}">
                <a14:useLocalDpi xmlns:a14="http://schemas.microsoft.com/office/drawing/2010/main" val="0"/>
              </a:ext>
            </a:extLst>
          </a:blip>
          <a:srcRect b="5264"/>
          <a:stretch/>
        </p:blipFill>
        <p:spPr>
          <a:xfrm>
            <a:off x="1543606" y="3489800"/>
            <a:ext cx="2268220" cy="2663349"/>
          </a:xfrm>
          <a:prstGeom prst="rect">
            <a:avLst/>
          </a:prstGeom>
        </p:spPr>
      </p:pic>
      <p:pic>
        <p:nvPicPr>
          <p:cNvPr id="22" name="Picture 21" descr="Text&#10;&#10;Description automatically generated">
            <a:extLst>
              <a:ext uri="{FF2B5EF4-FFF2-40B4-BE49-F238E27FC236}">
                <a16:creationId xmlns:a16="http://schemas.microsoft.com/office/drawing/2014/main" id="{9AF4D844-5EF1-979E-8ED5-8470CFBD90A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98"/>
          <a:stretch/>
        </p:blipFill>
        <p:spPr>
          <a:xfrm>
            <a:off x="2677716" y="6553190"/>
            <a:ext cx="2371223" cy="3028962"/>
          </a:xfrm>
          <a:prstGeom prst="rect">
            <a:avLst/>
          </a:prstGeom>
        </p:spPr>
      </p:pic>
      <p:pic>
        <p:nvPicPr>
          <p:cNvPr id="23" name="Picture 22" descr="Table&#10;&#10;Description automatically generated">
            <a:extLst>
              <a:ext uri="{FF2B5EF4-FFF2-40B4-BE49-F238E27FC236}">
                <a16:creationId xmlns:a16="http://schemas.microsoft.com/office/drawing/2014/main" id="{22AF2F9A-A27E-AC70-69CB-902403132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489801"/>
            <a:ext cx="2138395" cy="2651923"/>
          </a:xfrm>
          <a:prstGeom prst="rect">
            <a:avLst/>
          </a:prstGeom>
        </p:spPr>
      </p:pic>
      <p:pic>
        <p:nvPicPr>
          <p:cNvPr id="24" name="Picture 23" descr="Text, table&#10;&#10;Description automatically generated with medium confidence">
            <a:extLst>
              <a:ext uri="{FF2B5EF4-FFF2-40B4-BE49-F238E27FC236}">
                <a16:creationId xmlns:a16="http://schemas.microsoft.com/office/drawing/2014/main" id="{D6A61E52-488B-5B89-9607-17907F059EFD}"/>
              </a:ext>
            </a:extLst>
          </p:cNvPr>
          <p:cNvPicPr>
            <a:picLocks noChangeAspect="1"/>
          </p:cNvPicPr>
          <p:nvPr/>
        </p:nvPicPr>
        <p:blipFill rotWithShape="1">
          <a:blip r:embed="rId5">
            <a:extLst>
              <a:ext uri="{28A0092B-C50C-407E-A947-70E740481C1C}">
                <a14:useLocalDpi xmlns:a14="http://schemas.microsoft.com/office/drawing/2010/main" val="0"/>
              </a:ext>
            </a:extLst>
          </a:blip>
          <a:srcRect b="5638"/>
          <a:stretch/>
        </p:blipFill>
        <p:spPr>
          <a:xfrm>
            <a:off x="8384397" y="6553191"/>
            <a:ext cx="2281802" cy="3028960"/>
          </a:xfrm>
          <a:prstGeom prst="rect">
            <a:avLst/>
          </a:prstGeom>
        </p:spPr>
      </p:pic>
      <p:pic>
        <p:nvPicPr>
          <p:cNvPr id="25" name="Picture 24" descr="Text&#10;&#10;Description automatically generated">
            <a:extLst>
              <a:ext uri="{FF2B5EF4-FFF2-40B4-BE49-F238E27FC236}">
                <a16:creationId xmlns:a16="http://schemas.microsoft.com/office/drawing/2014/main" id="{3883DFCB-10EF-045E-10A6-B6FD9461B3AC}"/>
              </a:ext>
            </a:extLst>
          </p:cNvPr>
          <p:cNvPicPr>
            <a:picLocks noChangeAspect="1"/>
          </p:cNvPicPr>
          <p:nvPr/>
        </p:nvPicPr>
        <p:blipFill rotWithShape="1">
          <a:blip r:embed="rId6">
            <a:extLst>
              <a:ext uri="{28A0092B-C50C-407E-A947-70E740481C1C}">
                <a14:useLocalDpi xmlns:a14="http://schemas.microsoft.com/office/drawing/2010/main" val="0"/>
              </a:ext>
            </a:extLst>
          </a:blip>
          <a:srcRect b="5048"/>
          <a:stretch/>
        </p:blipFill>
        <p:spPr>
          <a:xfrm>
            <a:off x="13512293" y="3489802"/>
            <a:ext cx="2138495" cy="2651923"/>
          </a:xfrm>
          <a:prstGeom prst="rect">
            <a:avLst/>
          </a:prstGeom>
        </p:spPr>
      </p:pic>
      <p:pic>
        <p:nvPicPr>
          <p:cNvPr id="26" name="Picture 25" descr="Text&#10;&#10;Description automatically generated">
            <a:extLst>
              <a:ext uri="{FF2B5EF4-FFF2-40B4-BE49-F238E27FC236}">
                <a16:creationId xmlns:a16="http://schemas.microsoft.com/office/drawing/2014/main" id="{1B067410-2136-6AE3-1682-6C915DDCBD27}"/>
              </a:ext>
            </a:extLst>
          </p:cNvPr>
          <p:cNvPicPr>
            <a:picLocks noChangeAspect="1"/>
          </p:cNvPicPr>
          <p:nvPr/>
        </p:nvPicPr>
        <p:blipFill rotWithShape="1">
          <a:blip r:embed="rId7">
            <a:extLst>
              <a:ext uri="{28A0092B-C50C-407E-A947-70E740481C1C}">
                <a14:useLocalDpi xmlns:a14="http://schemas.microsoft.com/office/drawing/2010/main" val="0"/>
              </a:ext>
            </a:extLst>
          </a:blip>
          <a:srcRect b="3264"/>
          <a:stretch/>
        </p:blipFill>
        <p:spPr>
          <a:xfrm>
            <a:off x="14581541" y="6553190"/>
            <a:ext cx="2400593" cy="3028962"/>
          </a:xfrm>
          <a:prstGeom prst="rect">
            <a:avLst/>
          </a:prstGeom>
        </p:spPr>
      </p:pic>
      <p:sp>
        <p:nvSpPr>
          <p:cNvPr id="27" name="TextBox 26">
            <a:extLst>
              <a:ext uri="{FF2B5EF4-FFF2-40B4-BE49-F238E27FC236}">
                <a16:creationId xmlns:a16="http://schemas.microsoft.com/office/drawing/2014/main" id="{0F7A455C-4BB7-4E33-D736-6BBB2FC989D9}"/>
              </a:ext>
            </a:extLst>
          </p:cNvPr>
          <p:cNvSpPr txBox="1"/>
          <p:nvPr/>
        </p:nvSpPr>
        <p:spPr>
          <a:xfrm>
            <a:off x="16088836" y="3724486"/>
            <a:ext cx="601447" cy="2308324"/>
          </a:xfrm>
          <a:prstGeom prst="rect">
            <a:avLst/>
          </a:prstGeom>
          <a:noFill/>
        </p:spPr>
        <p:txBody>
          <a:bodyPr wrap="none" rtlCol="0">
            <a:spAutoFit/>
          </a:bodyPr>
          <a:lstStyle/>
          <a:p>
            <a:pPr algn="ctr"/>
            <a:r>
              <a:rPr lang="en-US" sz="4800" b="1" dirty="0">
                <a:solidFill>
                  <a:srgbClr val="202B3D"/>
                </a:solidFill>
              </a:rPr>
              <a:t>T</a:t>
            </a:r>
          </a:p>
          <a:p>
            <a:pPr algn="ctr"/>
            <a:r>
              <a:rPr lang="en-US" sz="4800" b="1" dirty="0">
                <a:solidFill>
                  <a:srgbClr val="202B3D"/>
                </a:solidFill>
              </a:rPr>
              <a:t>O</a:t>
            </a:r>
          </a:p>
          <a:p>
            <a:pPr algn="ctr"/>
            <a:r>
              <a:rPr lang="en-US" sz="4800" b="1" dirty="0">
                <a:solidFill>
                  <a:srgbClr val="202B3D"/>
                </a:solidFill>
              </a:rPr>
              <a:t>P</a:t>
            </a:r>
          </a:p>
        </p:txBody>
      </p:sp>
      <p:sp>
        <p:nvSpPr>
          <p:cNvPr id="28" name="TextBox 27">
            <a:extLst>
              <a:ext uri="{FF2B5EF4-FFF2-40B4-BE49-F238E27FC236}">
                <a16:creationId xmlns:a16="http://schemas.microsoft.com/office/drawing/2014/main" id="{0F7A455C-4BB7-4E33-D736-6BBB2FC989D9}"/>
              </a:ext>
            </a:extLst>
          </p:cNvPr>
          <p:cNvSpPr txBox="1"/>
          <p:nvPr/>
        </p:nvSpPr>
        <p:spPr>
          <a:xfrm>
            <a:off x="9904139" y="3628312"/>
            <a:ext cx="601447" cy="2308324"/>
          </a:xfrm>
          <a:prstGeom prst="rect">
            <a:avLst/>
          </a:prstGeom>
          <a:noFill/>
        </p:spPr>
        <p:txBody>
          <a:bodyPr wrap="none" rtlCol="0">
            <a:spAutoFit/>
          </a:bodyPr>
          <a:lstStyle/>
          <a:p>
            <a:pPr algn="ctr"/>
            <a:r>
              <a:rPr lang="en-US" sz="4800" b="1" dirty="0">
                <a:solidFill>
                  <a:srgbClr val="202B3D"/>
                </a:solidFill>
              </a:rPr>
              <a:t>T</a:t>
            </a:r>
          </a:p>
          <a:p>
            <a:pPr algn="ctr"/>
            <a:r>
              <a:rPr lang="en-US" sz="4800" b="1" dirty="0">
                <a:solidFill>
                  <a:srgbClr val="202B3D"/>
                </a:solidFill>
              </a:rPr>
              <a:t>O</a:t>
            </a:r>
          </a:p>
          <a:p>
            <a:pPr algn="ctr"/>
            <a:r>
              <a:rPr lang="en-US" sz="4800" b="1" dirty="0">
                <a:solidFill>
                  <a:srgbClr val="202B3D"/>
                </a:solidFill>
              </a:rPr>
              <a:t>P</a:t>
            </a:r>
          </a:p>
        </p:txBody>
      </p:sp>
      <p:sp>
        <p:nvSpPr>
          <p:cNvPr id="29" name="TextBox 28">
            <a:extLst>
              <a:ext uri="{FF2B5EF4-FFF2-40B4-BE49-F238E27FC236}">
                <a16:creationId xmlns:a16="http://schemas.microsoft.com/office/drawing/2014/main" id="{0F7A455C-4BB7-4E33-D736-6BBB2FC989D9}"/>
              </a:ext>
            </a:extLst>
          </p:cNvPr>
          <p:cNvSpPr txBox="1"/>
          <p:nvPr/>
        </p:nvSpPr>
        <p:spPr>
          <a:xfrm>
            <a:off x="4155303" y="3661600"/>
            <a:ext cx="601447" cy="2308324"/>
          </a:xfrm>
          <a:prstGeom prst="rect">
            <a:avLst/>
          </a:prstGeom>
          <a:noFill/>
        </p:spPr>
        <p:txBody>
          <a:bodyPr wrap="none" rtlCol="0">
            <a:spAutoFit/>
          </a:bodyPr>
          <a:lstStyle/>
          <a:p>
            <a:pPr algn="ctr"/>
            <a:r>
              <a:rPr lang="en-US" sz="4800" b="1" dirty="0">
                <a:solidFill>
                  <a:srgbClr val="202B3D"/>
                </a:solidFill>
              </a:rPr>
              <a:t>T</a:t>
            </a:r>
          </a:p>
          <a:p>
            <a:pPr algn="ctr"/>
            <a:r>
              <a:rPr lang="en-US" sz="4800" b="1" dirty="0">
                <a:solidFill>
                  <a:srgbClr val="202B3D"/>
                </a:solidFill>
              </a:rPr>
              <a:t>O</a:t>
            </a:r>
          </a:p>
          <a:p>
            <a:pPr algn="ctr"/>
            <a:r>
              <a:rPr lang="en-US" sz="4800" b="1" dirty="0">
                <a:solidFill>
                  <a:srgbClr val="202B3D"/>
                </a:solidFill>
              </a:rPr>
              <a:t>P</a:t>
            </a:r>
          </a:p>
        </p:txBody>
      </p:sp>
      <p:pic>
        <p:nvPicPr>
          <p:cNvPr id="2" name="Picture 1"/>
          <p:cNvPicPr>
            <a:picLocks noChangeAspect="1"/>
          </p:cNvPicPr>
          <p:nvPr/>
        </p:nvPicPr>
        <p:blipFill>
          <a:blip r:embed="rId8"/>
          <a:stretch>
            <a:fillRect/>
          </a:stretch>
        </p:blipFill>
        <p:spPr>
          <a:xfrm>
            <a:off x="1695468" y="6443008"/>
            <a:ext cx="957155" cy="3416830"/>
          </a:xfrm>
          <a:prstGeom prst="rect">
            <a:avLst/>
          </a:prstGeom>
        </p:spPr>
      </p:pic>
      <p:pic>
        <p:nvPicPr>
          <p:cNvPr id="34" name="Picture 33"/>
          <p:cNvPicPr>
            <a:picLocks noChangeAspect="1"/>
          </p:cNvPicPr>
          <p:nvPr/>
        </p:nvPicPr>
        <p:blipFill>
          <a:blip r:embed="rId8"/>
          <a:stretch>
            <a:fillRect/>
          </a:stretch>
        </p:blipFill>
        <p:spPr>
          <a:xfrm>
            <a:off x="7315200" y="6443008"/>
            <a:ext cx="957155" cy="3416830"/>
          </a:xfrm>
          <a:prstGeom prst="rect">
            <a:avLst/>
          </a:prstGeom>
        </p:spPr>
      </p:pic>
      <p:pic>
        <p:nvPicPr>
          <p:cNvPr id="35" name="Picture 34"/>
          <p:cNvPicPr>
            <a:picLocks noChangeAspect="1"/>
          </p:cNvPicPr>
          <p:nvPr/>
        </p:nvPicPr>
        <p:blipFill>
          <a:blip r:embed="rId8"/>
          <a:stretch>
            <a:fillRect/>
          </a:stretch>
        </p:blipFill>
        <p:spPr>
          <a:xfrm>
            <a:off x="13512293" y="6450655"/>
            <a:ext cx="957155" cy="3416830"/>
          </a:xfrm>
          <a:prstGeom prst="rect">
            <a:avLst/>
          </a:prstGeom>
        </p:spPr>
      </p:pic>
      <p:sp>
        <p:nvSpPr>
          <p:cNvPr id="36" name="TextBox 35">
            <a:extLst>
              <a:ext uri="{FF2B5EF4-FFF2-40B4-BE49-F238E27FC236}">
                <a16:creationId xmlns:a16="http://schemas.microsoft.com/office/drawing/2014/main" id="{48CC5ECB-8A8F-B985-779C-70D74F046C9C}"/>
              </a:ext>
            </a:extLst>
          </p:cNvPr>
          <p:cNvSpPr txBox="1"/>
          <p:nvPr/>
        </p:nvSpPr>
        <p:spPr>
          <a:xfrm>
            <a:off x="4756750" y="342900"/>
            <a:ext cx="8809435" cy="1200329"/>
          </a:xfrm>
          <a:prstGeom prst="rect">
            <a:avLst/>
          </a:prstGeom>
          <a:solidFill>
            <a:srgbClr val="4F81BD"/>
          </a:solidFill>
        </p:spPr>
        <p:txBody>
          <a:bodyPr wrap="square">
            <a:spAutoFit/>
          </a:bodyPr>
          <a:lstStyle/>
          <a:p>
            <a:pPr algn="ctr"/>
            <a:r>
              <a:rPr lang="en-IN" sz="3600" b="1" dirty="0">
                <a:solidFill>
                  <a:srgbClr val="FFFF00"/>
                </a:solidFill>
                <a:effectLst/>
                <a:latin typeface="Times New Roman" panose="02020603050405020304" pitchFamily="18" charset="0"/>
                <a:cs typeface="Times New Roman" panose="02020603050405020304" pitchFamily="18" charset="0"/>
              </a:rPr>
              <a:t>TOP AND BOTTOM PRODUCTS OF VARIOUS CATEGORIES</a:t>
            </a:r>
            <a:endParaRPr lang="en-IN" sz="36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368568"/>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5200" b="1" dirty="0">
                <a:solidFill>
                  <a:srgbClr val="DFEB33"/>
                </a:solidFill>
                <a:latin typeface="Times New Roman" panose="02020603050405020304" pitchFamily="18" charset="0"/>
                <a:cs typeface="Times New Roman" panose="02020603050405020304" pitchFamily="18" charset="0"/>
              </a:rPr>
              <a:t>TIME SERIES ANALYSIS </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sp>
        <p:nvSpPr>
          <p:cNvPr id="4" name="TextBox 4"/>
          <p:cNvSpPr txBox="1"/>
          <p:nvPr/>
        </p:nvSpPr>
        <p:spPr>
          <a:xfrm>
            <a:off x="1028700" y="2186207"/>
            <a:ext cx="15354300" cy="3792513"/>
          </a:xfrm>
          <a:prstGeom prst="rect">
            <a:avLst/>
          </a:prstGeom>
        </p:spPr>
        <p:txBody>
          <a:bodyPr wrap="square" lIns="0" tIns="0" rIns="0" bIns="0" rtlCol="0" anchor="t">
            <a:spAutoFit/>
          </a:bodyPr>
          <a:lstStyle/>
          <a:p>
            <a:r>
              <a:rPr lang="en-US" sz="3600" dirty="0">
                <a:solidFill>
                  <a:srgbClr val="FFFFFF"/>
                </a:solidFill>
                <a:latin typeface="Times New Roman" panose="02020603050405020304" pitchFamily="18" charset="0"/>
                <a:cs typeface="Times New Roman" panose="02020603050405020304" pitchFamily="18" charset="0"/>
              </a:rPr>
              <a:t>Time Series Analysis is the way of studying the characteristics of the variables with respect to time.</a:t>
            </a:r>
          </a:p>
          <a:p>
            <a:pPr marL="609095" lvl="1" indent="-304548">
              <a:buFont typeface="Arial"/>
              <a:buChar char="•"/>
            </a:pPr>
            <a:r>
              <a:rPr lang="en-US" sz="3600" dirty="0">
                <a:solidFill>
                  <a:srgbClr val="FFFFFF"/>
                </a:solidFill>
                <a:latin typeface="Times New Roman" panose="02020603050405020304" pitchFamily="18" charset="0"/>
                <a:cs typeface="Times New Roman" panose="02020603050405020304" pitchFamily="18" charset="0"/>
              </a:rPr>
              <a:t>The Overall data have some seasonality and trend.</a:t>
            </a:r>
          </a:p>
          <a:p>
            <a:pPr marL="609095" lvl="1" indent="-304548">
              <a:buFont typeface="Arial"/>
              <a:buChar char="•"/>
            </a:pPr>
            <a:r>
              <a:rPr lang="en-US" sz="3600" dirty="0">
                <a:solidFill>
                  <a:srgbClr val="FFFFFF"/>
                </a:solidFill>
                <a:latin typeface="Times New Roman" panose="02020603050405020304" pitchFamily="18" charset="0"/>
                <a:cs typeface="Times New Roman" panose="02020603050405020304" pitchFamily="18" charset="0"/>
              </a:rPr>
              <a:t>The data has been converted into Weekly data.</a:t>
            </a:r>
          </a:p>
          <a:p>
            <a:pPr marL="609095" lvl="1" indent="-304548">
              <a:buFont typeface="Arial"/>
              <a:buChar char="•"/>
            </a:pPr>
            <a:r>
              <a:rPr lang="en-US" sz="3600" dirty="0">
                <a:solidFill>
                  <a:srgbClr val="FFFFFF"/>
                </a:solidFill>
                <a:latin typeface="Times New Roman" panose="02020603050405020304" pitchFamily="18" charset="0"/>
                <a:cs typeface="Times New Roman" panose="02020603050405020304" pitchFamily="18" charset="0"/>
              </a:rPr>
              <a:t>With the help of Time Series Analysis we can forecast various continuous entities which can help us understand the trend better. </a:t>
            </a:r>
          </a:p>
          <a:p>
            <a:pPr>
              <a:lnSpc>
                <a:spcPts val="3949"/>
              </a:lnSpc>
            </a:pPr>
            <a:endParaRPr lang="en-US" sz="2821" dirty="0">
              <a:solidFill>
                <a:srgbClr val="FFFFFF"/>
              </a:solidFill>
              <a:latin typeface="Canva Sans"/>
            </a:endParaRPr>
          </a:p>
        </p:txBody>
      </p:sp>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pic>
        <p:nvPicPr>
          <p:cNvPr id="7" name="Picture 6"/>
          <p:cNvPicPr>
            <a:picLocks noChangeAspect="1"/>
          </p:cNvPicPr>
          <p:nvPr/>
        </p:nvPicPr>
        <p:blipFill rotWithShape="1">
          <a:blip r:embed="rId2"/>
          <a:srcRect l="6662" t="36459" r="805" b="9376"/>
          <a:stretch/>
        </p:blipFill>
        <p:spPr>
          <a:xfrm>
            <a:off x="2895600" y="5829300"/>
            <a:ext cx="12039601" cy="3962400"/>
          </a:xfrm>
          <a:prstGeom prst="rect">
            <a:avLst/>
          </a:prstGeom>
          <a:ln w="38100">
            <a:solidFill>
              <a:srgbClr val="4F81BD"/>
            </a:solidFill>
          </a:ln>
        </p:spPr>
      </p:pic>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Title 1">
            <a:extLst>
              <a:ext uri="{FF2B5EF4-FFF2-40B4-BE49-F238E27FC236}">
                <a16:creationId xmlns:a16="http://schemas.microsoft.com/office/drawing/2014/main" id="{695EAE4A-167F-2F4E-CBAA-9C0DE6465B44}"/>
              </a:ext>
            </a:extLst>
          </p:cNvPr>
          <p:cNvSpPr txBox="1">
            <a:spLocks/>
          </p:cNvSpPr>
          <p:nvPr/>
        </p:nvSpPr>
        <p:spPr>
          <a:xfrm>
            <a:off x="914400" y="831141"/>
            <a:ext cx="15316200" cy="1997855"/>
          </a:xfrm>
          <a:prstGeom prst="rect">
            <a:avLst/>
          </a:prstGeom>
        </p:spPr>
        <p:txBody>
          <a:bodyPr vert="horz" wrap="square" lIns="0" tIns="0" rIns="0" bIns="0" rtlCol="0" anchor="b" anchorCtr="0">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200" dirty="0">
                <a:solidFill>
                  <a:srgbClr val="FFFF00"/>
                </a:solidFill>
                <a:latin typeface="Times New Roman" panose="02020603050405020304" pitchFamily="18" charset="0"/>
                <a:cs typeface="Times New Roman" panose="02020603050405020304" pitchFamily="18" charset="0"/>
              </a:rPr>
              <a:t>FORECASTING OF POSITIVE AND NEGATIVE SENTIMENTS</a:t>
            </a:r>
          </a:p>
          <a:p>
            <a:r>
              <a:rPr lang="en-US" sz="5200" dirty="0">
                <a:solidFill>
                  <a:srgbClr val="FFFF00"/>
                </a:solidFill>
                <a:latin typeface="Raleway Bold" panose="020B0604020202020204" charset="0"/>
              </a:rPr>
              <a:t/>
            </a:r>
            <a:br>
              <a:rPr lang="en-US" sz="5200" dirty="0">
                <a:solidFill>
                  <a:srgbClr val="FFFF00"/>
                </a:solidFill>
                <a:latin typeface="Raleway Bold" panose="020B0604020202020204" charset="0"/>
              </a:rPr>
            </a:br>
            <a:endParaRPr lang="en-US" sz="5200" dirty="0">
              <a:solidFill>
                <a:srgbClr val="FFFF00"/>
              </a:solidFill>
              <a:latin typeface="Raleway Bold" panose="020B0604020202020204" charset="0"/>
            </a:endParaRPr>
          </a:p>
        </p:txBody>
      </p:sp>
      <p:pic>
        <p:nvPicPr>
          <p:cNvPr id="14" name="Picture 13" descr="Chart, line chart&#10;&#10;Description automatically generated">
            <a:extLst>
              <a:ext uri="{FF2B5EF4-FFF2-40B4-BE49-F238E27FC236}">
                <a16:creationId xmlns:a16="http://schemas.microsoft.com/office/drawing/2014/main" id="{88BD43D6-DFB5-501B-3C04-0244A6E45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661681"/>
            <a:ext cx="8432791" cy="5867400"/>
          </a:xfrm>
          <a:prstGeom prst="rect">
            <a:avLst/>
          </a:prstGeom>
          <a:ln w="38100">
            <a:solidFill>
              <a:srgbClr val="4F81BD"/>
            </a:solidFill>
          </a:ln>
        </p:spPr>
      </p:pic>
      <p:sp>
        <p:nvSpPr>
          <p:cNvPr id="17" name="TextBox 16">
            <a:extLst>
              <a:ext uri="{FF2B5EF4-FFF2-40B4-BE49-F238E27FC236}">
                <a16:creationId xmlns:a16="http://schemas.microsoft.com/office/drawing/2014/main" id="{D641EF01-CE1C-DBEE-8917-0D1681CEFF50}"/>
              </a:ext>
            </a:extLst>
          </p:cNvPr>
          <p:cNvSpPr txBox="1"/>
          <p:nvPr/>
        </p:nvSpPr>
        <p:spPr>
          <a:xfrm>
            <a:off x="5181600" y="9030205"/>
            <a:ext cx="9009109"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FOR MUSICAL INSTRUMENT CATEGORY</a:t>
            </a:r>
          </a:p>
        </p:txBody>
      </p:sp>
      <p:sp>
        <p:nvSpPr>
          <p:cNvPr id="2" name="AutoShape 2" descr="blob:https://web.whatsapp.com/d524eef3-4bc9-461a-b731-97a94cd7092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9296399" y="2661681"/>
            <a:ext cx="8534400" cy="5829300"/>
          </a:xfrm>
          <a:prstGeom prst="rect">
            <a:avLst/>
          </a:prstGeom>
          <a:ln w="38100">
            <a:solidFill>
              <a:srgbClr val="4F81BD"/>
            </a:solidFill>
          </a:ln>
        </p:spPr>
      </p:pic>
    </p:spTree>
    <p:extLst>
      <p:ext uri="{BB962C8B-B14F-4D97-AF65-F5344CB8AC3E}">
        <p14:creationId xmlns:p14="http://schemas.microsoft.com/office/powerpoint/2010/main" val="1946792971"/>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Title 1">
            <a:extLst>
              <a:ext uri="{FF2B5EF4-FFF2-40B4-BE49-F238E27FC236}">
                <a16:creationId xmlns:a16="http://schemas.microsoft.com/office/drawing/2014/main" id="{695EAE4A-167F-2F4E-CBAA-9C0DE6465B44}"/>
              </a:ext>
            </a:extLst>
          </p:cNvPr>
          <p:cNvSpPr txBox="1">
            <a:spLocks/>
          </p:cNvSpPr>
          <p:nvPr/>
        </p:nvSpPr>
        <p:spPr>
          <a:xfrm>
            <a:off x="609600" y="739971"/>
            <a:ext cx="16677358" cy="1997855"/>
          </a:xfrm>
          <a:prstGeom prst="rect">
            <a:avLst/>
          </a:prstGeom>
        </p:spPr>
        <p:txBody>
          <a:bodyPr vert="horz" wrap="square" lIns="0" tIns="0" rIns="0" bIns="0" rtlCol="0" anchor="b" anchorCtr="0">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700" dirty="0">
                <a:solidFill>
                  <a:srgbClr val="FFFF00"/>
                </a:solidFill>
                <a:latin typeface="Times New Roman" panose="02020603050405020304" pitchFamily="18" charset="0"/>
                <a:cs typeface="Times New Roman" panose="02020603050405020304" pitchFamily="18" charset="0"/>
              </a:rPr>
              <a:t>FORECASTING OF POSITIVE AND NEGATIVE SENTIMENTS</a:t>
            </a:r>
          </a:p>
          <a:p>
            <a:r>
              <a:rPr lang="en-US" sz="5200" dirty="0" smtClean="0">
                <a:solidFill>
                  <a:srgbClr val="FFFF00"/>
                </a:solidFill>
                <a:latin typeface="Times New Roman" panose="02020603050405020304" pitchFamily="18" charset="0"/>
                <a:cs typeface="Times New Roman" panose="02020603050405020304" pitchFamily="18" charset="0"/>
              </a:rPr>
              <a:t/>
            </a:r>
            <a:br>
              <a:rPr lang="en-US" sz="5200" dirty="0" smtClean="0">
                <a:solidFill>
                  <a:srgbClr val="FFFF00"/>
                </a:solidFill>
                <a:latin typeface="Times New Roman" panose="02020603050405020304" pitchFamily="18" charset="0"/>
                <a:cs typeface="Times New Roman" panose="02020603050405020304" pitchFamily="18" charset="0"/>
              </a:rPr>
            </a:br>
            <a:endParaRPr lang="en-US" sz="5200" dirty="0">
              <a:solidFill>
                <a:srgbClr val="FFFF0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641EF01-CE1C-DBEE-8917-0D1681CEFF50}"/>
              </a:ext>
            </a:extLst>
          </p:cNvPr>
          <p:cNvSpPr txBox="1"/>
          <p:nvPr/>
        </p:nvSpPr>
        <p:spPr>
          <a:xfrm>
            <a:off x="9601200" y="9087135"/>
            <a:ext cx="7685758" cy="523220"/>
          </a:xfrm>
          <a:prstGeom prst="rect">
            <a:avLst/>
          </a:prstGeom>
          <a:noFill/>
        </p:spPr>
        <p:txBody>
          <a:bodyPr wrap="none" rtlCol="0" anchor="ctr">
            <a:spAutoFit/>
          </a:bodyPr>
          <a:lstStyle/>
          <a:p>
            <a:r>
              <a:rPr lang="en-US" sz="2800" b="1" dirty="0">
                <a:solidFill>
                  <a:schemeClr val="bg1"/>
                </a:solidFill>
                <a:latin typeface="Times New Roman" panose="02020603050405020304" pitchFamily="18" charset="0"/>
                <a:cs typeface="Times New Roman" panose="02020603050405020304" pitchFamily="18" charset="0"/>
              </a:rPr>
              <a:t>FOR AMAZON INSTANT VIDEO CATEGORY</a:t>
            </a:r>
          </a:p>
        </p:txBody>
      </p:sp>
      <p:pic>
        <p:nvPicPr>
          <p:cNvPr id="2" name="Picture 1"/>
          <p:cNvPicPr>
            <a:picLocks noChangeAspect="1"/>
          </p:cNvPicPr>
          <p:nvPr/>
        </p:nvPicPr>
        <p:blipFill rotWithShape="1">
          <a:blip r:embed="rId2"/>
          <a:srcRect l="28331" t="25000" r="12518" b="7292"/>
          <a:stretch/>
        </p:blipFill>
        <p:spPr>
          <a:xfrm>
            <a:off x="9220200" y="2919939"/>
            <a:ext cx="8643427" cy="5562600"/>
          </a:xfrm>
          <a:prstGeom prst="rect">
            <a:avLst/>
          </a:prstGeom>
          <a:ln w="38100">
            <a:solidFill>
              <a:srgbClr val="4F81BD"/>
            </a:solidFill>
          </a:ln>
        </p:spPr>
      </p:pic>
      <p:pic>
        <p:nvPicPr>
          <p:cNvPr id="8" name="Picture 7" descr="Chart, line chart&#10;&#10;Description automatically generated">
            <a:extLst>
              <a:ext uri="{FF2B5EF4-FFF2-40B4-BE49-F238E27FC236}">
                <a16:creationId xmlns:a16="http://schemas.microsoft.com/office/drawing/2014/main" id="{94F75F60-D4D7-A4DD-3203-3065E19BA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38989"/>
            <a:ext cx="8112695" cy="5562600"/>
          </a:xfrm>
          <a:prstGeom prst="rect">
            <a:avLst/>
          </a:prstGeom>
          <a:ln w="38100">
            <a:solidFill>
              <a:srgbClr val="4F81BD"/>
            </a:solidFill>
          </a:ln>
        </p:spPr>
      </p:pic>
      <p:sp>
        <p:nvSpPr>
          <p:cNvPr id="9" name="TextBox 8">
            <a:extLst>
              <a:ext uri="{FF2B5EF4-FFF2-40B4-BE49-F238E27FC236}">
                <a16:creationId xmlns:a16="http://schemas.microsoft.com/office/drawing/2014/main" id="{2B16B92B-C01F-25D0-FE8F-7060B6A23045}"/>
              </a:ext>
            </a:extLst>
          </p:cNvPr>
          <p:cNvSpPr txBox="1"/>
          <p:nvPr/>
        </p:nvSpPr>
        <p:spPr>
          <a:xfrm>
            <a:off x="1752600" y="9029700"/>
            <a:ext cx="5953040" cy="523220"/>
          </a:xfrm>
          <a:prstGeom prst="rect">
            <a:avLst/>
          </a:prstGeom>
          <a:noFill/>
        </p:spPr>
        <p:txBody>
          <a:bodyPr wrap="none" rtlCol="0" anchor="ctr">
            <a:spAutoFit/>
          </a:bodyPr>
          <a:lstStyle/>
          <a:p>
            <a:r>
              <a:rPr lang="en-US" sz="2800" b="1" dirty="0">
                <a:solidFill>
                  <a:schemeClr val="bg1"/>
                </a:solidFill>
                <a:latin typeface="Times New Roman" panose="02020603050405020304" pitchFamily="18" charset="0"/>
                <a:cs typeface="Times New Roman" panose="02020603050405020304" pitchFamily="18" charset="0"/>
              </a:rPr>
              <a:t>FOR DIGITAL MUSIC CATEGORY</a:t>
            </a:r>
          </a:p>
        </p:txBody>
      </p:sp>
    </p:spTree>
    <p:extLst>
      <p:ext uri="{BB962C8B-B14F-4D97-AF65-F5344CB8AC3E}">
        <p14:creationId xmlns:p14="http://schemas.microsoft.com/office/powerpoint/2010/main" val="86499233"/>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0982559" cy="936154"/>
          </a:xfrm>
          <a:prstGeom prst="rect">
            <a:avLst/>
          </a:prstGeom>
        </p:spPr>
        <p:txBody>
          <a:bodyPr wrap="square" lIns="0" tIns="0" rIns="0" bIns="0" rtlCol="0" anchor="t">
            <a:spAutoFit/>
          </a:bodyPr>
          <a:lstStyle/>
          <a:p>
            <a:pPr>
              <a:lnSpc>
                <a:spcPts val="7280"/>
              </a:lnSpc>
              <a:spcBef>
                <a:spcPct val="0"/>
              </a:spcBef>
            </a:pPr>
            <a:r>
              <a:rPr lang="en-US" sz="5200" b="1" dirty="0">
                <a:solidFill>
                  <a:srgbClr val="DFEB33"/>
                </a:solidFill>
                <a:latin typeface="Times New Roman" panose="02020603050405020304" pitchFamily="18" charset="0"/>
                <a:cs typeface="Times New Roman" panose="02020603050405020304" pitchFamily="18" charset="0"/>
              </a:rPr>
              <a:t>CUSTOMER SEGMENTATION</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Rectangle 5"/>
          <p:cNvSpPr/>
          <p:nvPr/>
        </p:nvSpPr>
        <p:spPr>
          <a:xfrm>
            <a:off x="1028700" y="2382648"/>
            <a:ext cx="7353300" cy="5632311"/>
          </a:xfrm>
          <a:prstGeom prst="rect">
            <a:avLst/>
          </a:prstGeom>
        </p:spPr>
        <p:txBody>
          <a:bodyPr wrap="square">
            <a:spAutoFit/>
          </a:bodyPr>
          <a:lstStyle/>
          <a:p>
            <a:r>
              <a:rPr lang="en-IN" sz="3600" b="1" u="sng" dirty="0">
                <a:solidFill>
                  <a:schemeClr val="bg1"/>
                </a:solidFill>
                <a:latin typeface="Times New Roman" panose="02020603050405020304" pitchFamily="18" charset="0"/>
                <a:cs typeface="Times New Roman" panose="02020603050405020304" pitchFamily="18" charset="0"/>
              </a:rPr>
              <a:t>Customer </a:t>
            </a:r>
            <a:r>
              <a:rPr lang="en-IN" sz="3600" b="1" u="sng" dirty="0" smtClean="0">
                <a:solidFill>
                  <a:schemeClr val="bg1"/>
                </a:solidFill>
                <a:latin typeface="Times New Roman" panose="02020603050405020304" pitchFamily="18" charset="0"/>
                <a:cs typeface="Times New Roman" panose="02020603050405020304" pitchFamily="18" charset="0"/>
              </a:rPr>
              <a:t>Segmentation</a:t>
            </a:r>
            <a:r>
              <a:rPr lang="en-IN" sz="3600" b="1" dirty="0" smtClean="0">
                <a:solidFill>
                  <a:schemeClr val="bg1"/>
                </a:solidFill>
                <a:latin typeface="Times New Roman" panose="02020603050405020304" pitchFamily="18" charset="0"/>
                <a:cs typeface="Times New Roman" panose="02020603050405020304" pitchFamily="18" charset="0"/>
              </a:rPr>
              <a:t> </a:t>
            </a:r>
            <a:r>
              <a:rPr lang="en-IN" sz="3600" dirty="0">
                <a:solidFill>
                  <a:schemeClr val="bg1"/>
                </a:solidFill>
                <a:latin typeface="Times New Roman" panose="02020603050405020304" pitchFamily="18" charset="0"/>
                <a:cs typeface="Times New Roman" panose="02020603050405020304" pitchFamily="18" charset="0"/>
              </a:rPr>
              <a:t>is playing an important role in terms of retaining the </a:t>
            </a:r>
            <a:r>
              <a:rPr lang="en-IN" sz="3600" dirty="0" smtClean="0">
                <a:solidFill>
                  <a:schemeClr val="bg1"/>
                </a:solidFill>
                <a:latin typeface="Times New Roman" panose="02020603050405020304" pitchFamily="18" charset="0"/>
                <a:cs typeface="Times New Roman" panose="02020603050405020304" pitchFamily="18" charset="0"/>
              </a:rPr>
              <a:t>customers</a:t>
            </a:r>
          </a:p>
          <a:p>
            <a:endParaRPr lang="en-IN" sz="3600" b="1" dirty="0">
              <a:solidFill>
                <a:schemeClr val="bg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IN" sz="3600" b="1" dirty="0">
                <a:solidFill>
                  <a:schemeClr val="bg1"/>
                </a:solidFill>
                <a:latin typeface="Times New Roman" panose="02020603050405020304" pitchFamily="18" charset="0"/>
                <a:cs typeface="Times New Roman" panose="02020603050405020304" pitchFamily="18" charset="0"/>
              </a:rPr>
              <a:t> RFM Model</a:t>
            </a:r>
          </a:p>
          <a:p>
            <a:pPr>
              <a:lnSpc>
                <a:spcPct val="150000"/>
              </a:lnSpc>
              <a:buFont typeface="Wingdings" panose="05000000000000000000" pitchFamily="2" charset="2"/>
              <a:buChar char="§"/>
            </a:pPr>
            <a:r>
              <a:rPr lang="en-IN" sz="3600" dirty="0" smtClean="0">
                <a:solidFill>
                  <a:schemeClr val="bg1"/>
                </a:solidFill>
                <a:latin typeface="Times New Roman" panose="02020603050405020304" pitchFamily="18" charset="0"/>
                <a:cs typeface="Times New Roman" panose="02020603050405020304" pitchFamily="18" charset="0"/>
              </a:rPr>
              <a:t> Recency</a:t>
            </a:r>
            <a:endParaRPr lang="en-IN" sz="3600" dirty="0">
              <a:solidFill>
                <a:schemeClr val="bg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IN" sz="3600" dirty="0" smtClean="0">
                <a:solidFill>
                  <a:schemeClr val="bg1"/>
                </a:solidFill>
                <a:latin typeface="Times New Roman" panose="02020603050405020304" pitchFamily="18" charset="0"/>
                <a:cs typeface="Times New Roman" panose="02020603050405020304" pitchFamily="18" charset="0"/>
              </a:rPr>
              <a:t> Frequency</a:t>
            </a:r>
            <a:endParaRPr lang="en-IN" sz="3600" dirty="0">
              <a:solidFill>
                <a:schemeClr val="bg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IN" sz="3600" dirty="0" smtClean="0">
                <a:solidFill>
                  <a:schemeClr val="bg1"/>
                </a:solidFill>
                <a:latin typeface="Times New Roman" panose="02020603050405020304" pitchFamily="18" charset="0"/>
                <a:cs typeface="Times New Roman" panose="02020603050405020304" pitchFamily="18" charset="0"/>
              </a:rPr>
              <a:t> Monetary </a:t>
            </a:r>
            <a:r>
              <a:rPr lang="en-IN" sz="3600" dirty="0">
                <a:solidFill>
                  <a:schemeClr val="bg1"/>
                </a:solidFill>
                <a:latin typeface="Times New Roman" panose="02020603050405020304" pitchFamily="18" charset="0"/>
                <a:cs typeface="Times New Roman" panose="02020603050405020304" pitchFamily="18" charset="0"/>
              </a:rPr>
              <a:t>value</a:t>
            </a:r>
          </a:p>
        </p:txBody>
      </p:sp>
      <p:pic>
        <p:nvPicPr>
          <p:cNvPr id="7" name="Picture 6">
            <a:extLst>
              <a:ext uri="{FF2B5EF4-FFF2-40B4-BE49-F238E27FC236}">
                <a16:creationId xmlns:a16="http://schemas.microsoft.com/office/drawing/2014/main" id="{36BFFE0F-4B61-674D-E7B4-F1542338084B}"/>
              </a:ext>
            </a:extLst>
          </p:cNvPr>
          <p:cNvPicPr>
            <a:picLocks noChangeAspect="1"/>
          </p:cNvPicPr>
          <p:nvPr/>
        </p:nvPicPr>
        <p:blipFill>
          <a:blip r:embed="rId3"/>
          <a:stretch>
            <a:fillRect/>
          </a:stretch>
        </p:blipFill>
        <p:spPr>
          <a:xfrm>
            <a:off x="9910233" y="1954423"/>
            <a:ext cx="6815592" cy="3917690"/>
          </a:xfrm>
          <a:prstGeom prst="rect">
            <a:avLst/>
          </a:prstGeom>
          <a:ln w="38100">
            <a:solidFill>
              <a:srgbClr val="4F81BD"/>
            </a:solidFill>
          </a:ln>
        </p:spPr>
      </p:pic>
      <p:pic>
        <p:nvPicPr>
          <p:cNvPr id="8" name="Picture 7">
            <a:extLst>
              <a:ext uri="{FF2B5EF4-FFF2-40B4-BE49-F238E27FC236}">
                <a16:creationId xmlns:a16="http://schemas.microsoft.com/office/drawing/2014/main" id="{1319C378-BB5B-FA8F-BEAD-39BC5D403893}"/>
              </a:ext>
            </a:extLst>
          </p:cNvPr>
          <p:cNvPicPr>
            <a:picLocks noChangeAspect="1"/>
          </p:cNvPicPr>
          <p:nvPr/>
        </p:nvPicPr>
        <p:blipFill>
          <a:blip r:embed="rId4"/>
          <a:stretch>
            <a:fillRect/>
          </a:stretch>
        </p:blipFill>
        <p:spPr>
          <a:xfrm>
            <a:off x="9910233" y="5996467"/>
            <a:ext cx="6815592" cy="3977178"/>
          </a:xfrm>
          <a:prstGeom prst="rect">
            <a:avLst/>
          </a:prstGeom>
          <a:ln w="38100">
            <a:solidFill>
              <a:srgbClr val="4F81BD"/>
            </a:solidFill>
          </a:ln>
        </p:spPr>
      </p:pic>
      <p:sp>
        <p:nvSpPr>
          <p:cNvPr id="9" name="Oval 8"/>
          <p:cNvSpPr/>
          <p:nvPr/>
        </p:nvSpPr>
        <p:spPr>
          <a:xfrm>
            <a:off x="15163800" y="2171700"/>
            <a:ext cx="121919"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159037" y="6286500"/>
            <a:ext cx="121919"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103788"/>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5200" b="1" dirty="0">
                <a:solidFill>
                  <a:srgbClr val="DFEB33"/>
                </a:solidFill>
                <a:latin typeface="Times New Roman" panose="02020603050405020304" pitchFamily="18" charset="0"/>
                <a:cs typeface="Times New Roman" panose="02020603050405020304" pitchFamily="18" charset="0"/>
              </a:rPr>
              <a:t>PRODUCT RECOMMENDATION</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Rectangle 5"/>
          <p:cNvSpPr/>
          <p:nvPr/>
        </p:nvSpPr>
        <p:spPr>
          <a:xfrm>
            <a:off x="1009650" y="2706291"/>
            <a:ext cx="14897100" cy="5632311"/>
          </a:xfrm>
          <a:prstGeom prst="rect">
            <a:avLst/>
          </a:prstGeom>
        </p:spPr>
        <p:txBody>
          <a:bodyPr wrap="square">
            <a:spAutoFit/>
          </a:bodyPr>
          <a:lstStyle/>
          <a:p>
            <a:r>
              <a:rPr lang="en-US" sz="3600" b="1" u="sng" dirty="0">
                <a:solidFill>
                  <a:schemeClr val="bg1"/>
                </a:solidFill>
                <a:latin typeface="Times New Roman" panose="02020603050405020304" pitchFamily="18" charset="0"/>
                <a:cs typeface="Times New Roman" panose="02020603050405020304" pitchFamily="18" charset="0"/>
              </a:rPr>
              <a:t>Recommendation </a:t>
            </a:r>
            <a:r>
              <a:rPr lang="en-US" sz="3600" b="1" u="sng" dirty="0" smtClean="0">
                <a:solidFill>
                  <a:schemeClr val="bg1"/>
                </a:solidFill>
                <a:latin typeface="Times New Roman" panose="02020603050405020304" pitchFamily="18" charset="0"/>
                <a:cs typeface="Times New Roman" panose="02020603050405020304" pitchFamily="18" charset="0"/>
              </a:rPr>
              <a:t>Systems</a:t>
            </a:r>
            <a:r>
              <a:rPr lang="en-US" sz="3600" b="1" dirty="0">
                <a:solidFill>
                  <a:schemeClr val="bg1"/>
                </a:solidFill>
                <a:latin typeface="Times New Roman" panose="02020603050405020304" pitchFamily="18" charset="0"/>
                <a:cs typeface="Times New Roman" panose="02020603050405020304" pitchFamily="18" charset="0"/>
              </a:rPr>
              <a:t> collect customer data and auto-analyze this data to generate customized recommendations for your customers</a:t>
            </a:r>
          </a:p>
          <a:p>
            <a:endParaRPr lang="en-US" sz="3600" b="1" dirty="0">
              <a:solidFill>
                <a:schemeClr val="bg1"/>
              </a:solidFill>
              <a:latin typeface="Times New Roman" panose="02020603050405020304" pitchFamily="18" charset="0"/>
              <a:cs typeface="Times New Roman" panose="02020603050405020304" pitchFamily="18" charset="0"/>
            </a:endParaRPr>
          </a:p>
          <a:p>
            <a:r>
              <a:rPr lang="en-US" sz="3600" b="1" u="sng" dirty="0">
                <a:solidFill>
                  <a:schemeClr val="bg1"/>
                </a:solidFill>
                <a:latin typeface="Times New Roman" panose="02020603050405020304" pitchFamily="18" charset="0"/>
                <a:cs typeface="Times New Roman" panose="02020603050405020304" pitchFamily="18" charset="0"/>
              </a:rPr>
              <a:t> Amazon Recommendation System</a:t>
            </a:r>
            <a:endParaRPr lang="en-US" sz="3600" b="1" dirty="0">
              <a:solidFill>
                <a:schemeClr val="bg1"/>
              </a:solidFill>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r>
              <a:rPr lang="en-IN" sz="3600" b="1" dirty="0">
                <a:solidFill>
                  <a:schemeClr val="bg1"/>
                </a:solidFill>
                <a:latin typeface="Times New Roman" panose="02020603050405020304" pitchFamily="18" charset="0"/>
                <a:cs typeface="Times New Roman" panose="02020603050405020304" pitchFamily="18" charset="0"/>
              </a:rPr>
              <a:t> </a:t>
            </a:r>
            <a:r>
              <a:rPr lang="en-IN" sz="3600" dirty="0">
                <a:solidFill>
                  <a:schemeClr val="bg1"/>
                </a:solidFill>
                <a:latin typeface="Times New Roman" panose="02020603050405020304" pitchFamily="18" charset="0"/>
                <a:cs typeface="Times New Roman" panose="02020603050405020304" pitchFamily="18" charset="0"/>
              </a:rPr>
              <a:t>Collaborative filtering(mode-based)</a:t>
            </a:r>
          </a:p>
          <a:p>
            <a:pPr marL="457200" indent="-457200">
              <a:lnSpc>
                <a:spcPct val="200000"/>
              </a:lnSpc>
              <a:buFont typeface="Arial" panose="020B0604020202020204" pitchFamily="34" charset="0"/>
              <a:buChar char="•"/>
            </a:pPr>
            <a:r>
              <a:rPr lang="en-IN" sz="3600" dirty="0">
                <a:solidFill>
                  <a:schemeClr val="bg1"/>
                </a:solidFill>
                <a:latin typeface="Times New Roman" panose="02020603050405020304" pitchFamily="18" charset="0"/>
                <a:cs typeface="Times New Roman" panose="02020603050405020304" pitchFamily="18" charset="0"/>
              </a:rPr>
              <a:t>Correlation Matrix</a:t>
            </a:r>
          </a:p>
          <a:p>
            <a:pPr marL="457200" indent="-457200">
              <a:lnSpc>
                <a:spcPct val="200000"/>
              </a:lnSpc>
              <a:buFont typeface="Arial" panose="020B0604020202020204" pitchFamily="34" charset="0"/>
              <a:buChar char="•"/>
            </a:pPr>
            <a:r>
              <a:rPr lang="en-IN" sz="3600" dirty="0">
                <a:solidFill>
                  <a:schemeClr val="bg1"/>
                </a:solidFill>
                <a:latin typeface="Times New Roman" panose="02020603050405020304" pitchFamily="18" charset="0"/>
                <a:cs typeface="Times New Roman" panose="02020603050405020304" pitchFamily="18" charset="0"/>
              </a:rPr>
              <a:t>Truncated </a:t>
            </a:r>
            <a:r>
              <a:rPr lang="en-IN" sz="3600" dirty="0" smtClean="0">
                <a:solidFill>
                  <a:schemeClr val="bg1"/>
                </a:solidFill>
                <a:latin typeface="Times New Roman" panose="02020603050405020304" pitchFamily="18" charset="0"/>
                <a:cs typeface="Times New Roman" panose="02020603050405020304" pitchFamily="18" charset="0"/>
              </a:rPr>
              <a:t>SVD</a:t>
            </a:r>
            <a:endParaRPr lang="en-IN"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F9554D-C142-2232-0AFC-5A09E8542B7B}"/>
              </a:ext>
            </a:extLst>
          </p:cNvPr>
          <p:cNvSpPr txBox="1"/>
          <p:nvPr/>
        </p:nvSpPr>
        <p:spPr>
          <a:xfrm>
            <a:off x="762000" y="495300"/>
            <a:ext cx="4953000" cy="923330"/>
          </a:xfrm>
          <a:prstGeom prst="rect">
            <a:avLst/>
          </a:prstGeom>
          <a:noFill/>
        </p:spPr>
        <p:txBody>
          <a:bodyPr wrap="square" rtlCol="0">
            <a:spAutoFit/>
          </a:bodyPr>
          <a:lstStyle/>
          <a:p>
            <a:r>
              <a:rPr lang="en-IN" sz="5400" b="1" dirty="0">
                <a:solidFill>
                  <a:srgbClr val="FFFF00"/>
                </a:solidFill>
                <a:latin typeface="Times New Roman" panose="02020603050405020304" pitchFamily="18" charset="0"/>
                <a:cs typeface="Times New Roman" panose="02020603050405020304" pitchFamily="18" charset="0"/>
              </a:rPr>
              <a:t>Introduction</a:t>
            </a:r>
            <a:r>
              <a:rPr lang="en-IN" sz="3200" b="1" dirty="0">
                <a:solidFill>
                  <a:srgbClr val="FFFF00"/>
                </a:solidFill>
                <a:latin typeface="Arial Black" panose="020B0A04020102020204" pitchFamily="34" charset="0"/>
              </a:rPr>
              <a:t> </a:t>
            </a:r>
          </a:p>
        </p:txBody>
      </p:sp>
      <p:sp>
        <p:nvSpPr>
          <p:cNvPr id="4" name="TextBox 3">
            <a:extLst>
              <a:ext uri="{FF2B5EF4-FFF2-40B4-BE49-F238E27FC236}">
                <a16:creationId xmlns:a16="http://schemas.microsoft.com/office/drawing/2014/main" id="{B7651030-588A-99A2-4F38-E3F8F6809792}"/>
              </a:ext>
            </a:extLst>
          </p:cNvPr>
          <p:cNvSpPr txBox="1"/>
          <p:nvPr/>
        </p:nvSpPr>
        <p:spPr>
          <a:xfrm>
            <a:off x="533400" y="1638300"/>
            <a:ext cx="9753600" cy="9892452"/>
          </a:xfrm>
          <a:prstGeom prst="rect">
            <a:avLst/>
          </a:prstGeom>
          <a:noFill/>
        </p:spPr>
        <p:txBody>
          <a:bodyPr wrap="square">
            <a:spAutoFit/>
          </a:bodyPr>
          <a:lstStyle/>
          <a:p>
            <a:pPr marL="457200" indent="-457200" algn="just">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In the retail e-commerce world of the online marketplace, where experiencing products is not feasible. Therefore, customers need to rely largely on product reviews to make up their minds for better decision-making on purchases.</a:t>
            </a:r>
          </a:p>
          <a:p>
            <a:pPr marL="457200" indent="-457200" algn="just">
              <a:buFont typeface="Wingdings" panose="05000000000000000000" pitchFamily="2" charset="2"/>
              <a:buChar char="Ø"/>
            </a:pPr>
            <a:endParaRPr lang="en-US" sz="32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 However, searching and comparing text reviews can be frustrating for users. Hence we need a better numerical rating system based on the reviews which will make customers’ purchase decisions with ease.</a:t>
            </a:r>
          </a:p>
          <a:p>
            <a:pPr algn="just">
              <a:lnSpc>
                <a:spcPts val="2357"/>
              </a:lnSpc>
            </a:pPr>
            <a:endParaRPr lang="en-US" sz="3200" dirty="0">
              <a:solidFill>
                <a:schemeClr val="bg1"/>
              </a:solidFill>
              <a:latin typeface="Times New Roman" panose="02020603050405020304" pitchFamily="18" charset="0"/>
              <a:cs typeface="Times New Roman" panose="02020603050405020304" pitchFamily="18" charset="0"/>
            </a:endParaRPr>
          </a:p>
          <a:p>
            <a:pPr marL="457200" indent="-457200" algn="just">
              <a:spcBef>
                <a:spcPct val="0"/>
              </a:spcBef>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The amazon review dataset for Musical Instrument, Digital Music, and Amazon Instant Video Category was considered. And hence based on different criteria obtained from this project we help the consumer and the marketing industry to get the best out of the review system.</a:t>
            </a:r>
          </a:p>
          <a:p>
            <a:pPr marL="457200" indent="-457200">
              <a:buFont typeface="Wingdings" panose="05000000000000000000" pitchFamily="2" charset="2"/>
              <a:buChar char="Ø"/>
            </a:pPr>
            <a:endParaRPr lang="en-US" sz="3200"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endParaRPr>
          </a:p>
          <a:p>
            <a:pPr>
              <a:lnSpc>
                <a:spcPts val="2357"/>
              </a:lnSpc>
            </a:pPr>
            <a:endParaRPr lang="en-US" sz="3200" dirty="0">
              <a:solidFill>
                <a:schemeClr val="bg1"/>
              </a:solidFill>
              <a:latin typeface="Arial Rounded MT Bold" panose="020F0704030504030204" pitchFamily="34" charset="0"/>
            </a:endParaRPr>
          </a:p>
          <a:p>
            <a:pPr>
              <a:lnSpc>
                <a:spcPts val="2357"/>
              </a:lnSpc>
            </a:pPr>
            <a:endParaRPr lang="en-US" sz="3200" dirty="0">
              <a:solidFill>
                <a:schemeClr val="bg1"/>
              </a:solidFill>
              <a:latin typeface="Arial Rounded MT Bold" panose="020F07040305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095215504"/>
              </p:ext>
            </p:extLst>
          </p:nvPr>
        </p:nvGraphicFramePr>
        <p:xfrm>
          <a:off x="10668000" y="2476500"/>
          <a:ext cx="7239000" cy="5867400"/>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3268323083"/>
                    </a:ext>
                  </a:extLst>
                </a:gridCol>
                <a:gridCol w="3619500">
                  <a:extLst>
                    <a:ext uri="{9D8B030D-6E8A-4147-A177-3AD203B41FA5}">
                      <a16:colId xmlns:a16="http://schemas.microsoft.com/office/drawing/2014/main" val="2745911347"/>
                    </a:ext>
                  </a:extLst>
                </a:gridCol>
              </a:tblGrid>
              <a:tr h="488950">
                <a:tc>
                  <a:txBody>
                    <a:bodyPr/>
                    <a:lstStyle/>
                    <a:p>
                      <a:pPr algn="ctr"/>
                      <a:r>
                        <a:rPr lang="en-US" sz="2400" b="1" dirty="0" smtClean="0">
                          <a:effectLst/>
                        </a:rPr>
                        <a:t>COLUMNS</a:t>
                      </a:r>
                      <a:endParaRPr lang="en-US" sz="2400" b="1" dirty="0">
                        <a:effectLst/>
                      </a:endParaRPr>
                    </a:p>
                  </a:txBody>
                  <a:tcPr anchor="ctr"/>
                </a:tc>
                <a:tc>
                  <a:txBody>
                    <a:bodyPr/>
                    <a:lstStyle/>
                    <a:p>
                      <a:pPr algn="ctr"/>
                      <a:r>
                        <a:rPr lang="en-US" sz="2400" b="1" dirty="0" smtClean="0">
                          <a:effectLst/>
                        </a:rPr>
                        <a:t>DESCRIPTION</a:t>
                      </a:r>
                      <a:endParaRPr lang="en-US" sz="2400" b="1" dirty="0">
                        <a:effectLst/>
                      </a:endParaRPr>
                    </a:p>
                  </a:txBody>
                  <a:tcPr anchor="ctr"/>
                </a:tc>
                <a:extLst>
                  <a:ext uri="{0D108BD9-81ED-4DB2-BD59-A6C34878D82A}">
                    <a16:rowId xmlns:a16="http://schemas.microsoft.com/office/drawing/2014/main" val="4014594177"/>
                  </a:ext>
                </a:extLst>
              </a:tr>
              <a:tr h="488950">
                <a:tc>
                  <a:txBody>
                    <a:bodyPr/>
                    <a:lstStyle/>
                    <a:p>
                      <a:pPr algn="ctr"/>
                      <a:r>
                        <a:rPr lang="en-US" sz="2000" b="1" dirty="0" smtClean="0">
                          <a:effectLst/>
                        </a:rPr>
                        <a:t>ASIN</a:t>
                      </a:r>
                      <a:endParaRPr lang="en-US" sz="2000" b="1" dirty="0">
                        <a:effectLst/>
                      </a:endParaRPr>
                    </a:p>
                  </a:txBody>
                  <a:tcPr anchor="ctr"/>
                </a:tc>
                <a:tc>
                  <a:txBody>
                    <a:bodyPr/>
                    <a:lstStyle/>
                    <a:p>
                      <a:pPr algn="ctr"/>
                      <a:r>
                        <a:rPr lang="en-US" sz="2000" b="1" dirty="0" smtClean="0">
                          <a:effectLst/>
                        </a:rPr>
                        <a:t>PRODUCT ID</a:t>
                      </a:r>
                      <a:endParaRPr lang="en-US" sz="2000" b="1" dirty="0">
                        <a:effectLst/>
                      </a:endParaRPr>
                    </a:p>
                  </a:txBody>
                  <a:tcPr anchor="ctr"/>
                </a:tc>
                <a:extLst>
                  <a:ext uri="{0D108BD9-81ED-4DB2-BD59-A6C34878D82A}">
                    <a16:rowId xmlns:a16="http://schemas.microsoft.com/office/drawing/2014/main" val="1339660404"/>
                  </a:ext>
                </a:extLst>
              </a:tr>
              <a:tr h="488950">
                <a:tc>
                  <a:txBody>
                    <a:bodyPr/>
                    <a:lstStyle/>
                    <a:p>
                      <a:pPr algn="ctr"/>
                      <a:r>
                        <a:rPr lang="en-US" sz="2000" b="1" dirty="0" smtClean="0">
                          <a:effectLst/>
                        </a:rPr>
                        <a:t>REVIEWTEXT</a:t>
                      </a:r>
                      <a:endParaRPr lang="en-US" sz="2000" b="1" dirty="0">
                        <a:effectLst/>
                      </a:endParaRPr>
                    </a:p>
                  </a:txBody>
                  <a:tcPr anchor="ctr"/>
                </a:tc>
                <a:tc>
                  <a:txBody>
                    <a:bodyPr/>
                    <a:lstStyle/>
                    <a:p>
                      <a:pPr algn="ctr"/>
                      <a:r>
                        <a:rPr lang="en-US" sz="2000" b="1" dirty="0" smtClean="0">
                          <a:effectLst/>
                        </a:rPr>
                        <a:t>REVIEWS</a:t>
                      </a:r>
                      <a:endParaRPr lang="en-US" sz="2000" b="1" dirty="0">
                        <a:effectLst/>
                      </a:endParaRPr>
                    </a:p>
                  </a:txBody>
                  <a:tcPr anchor="ctr"/>
                </a:tc>
                <a:extLst>
                  <a:ext uri="{0D108BD9-81ED-4DB2-BD59-A6C34878D82A}">
                    <a16:rowId xmlns:a16="http://schemas.microsoft.com/office/drawing/2014/main" val="1551048089"/>
                  </a:ext>
                </a:extLst>
              </a:tr>
              <a:tr h="488950">
                <a:tc>
                  <a:txBody>
                    <a:bodyPr/>
                    <a:lstStyle/>
                    <a:p>
                      <a:pPr algn="ctr"/>
                      <a:r>
                        <a:rPr lang="en-US" sz="2000" b="1" dirty="0" smtClean="0">
                          <a:effectLst/>
                        </a:rPr>
                        <a:t>REVIEWERNAME</a:t>
                      </a:r>
                      <a:endParaRPr lang="en-US" sz="2000" b="1" dirty="0">
                        <a:effectLst/>
                      </a:endParaRPr>
                    </a:p>
                  </a:txBody>
                  <a:tcPr anchor="ctr"/>
                </a:tc>
                <a:tc>
                  <a:txBody>
                    <a:bodyPr/>
                    <a:lstStyle/>
                    <a:p>
                      <a:pPr algn="ctr"/>
                      <a:r>
                        <a:rPr lang="en-US" sz="2000" b="1" dirty="0" smtClean="0">
                          <a:effectLst/>
                        </a:rPr>
                        <a:t>REVIEWER NAME</a:t>
                      </a:r>
                      <a:endParaRPr lang="en-US" sz="2000" b="1" dirty="0">
                        <a:effectLst/>
                      </a:endParaRPr>
                    </a:p>
                  </a:txBody>
                  <a:tcPr anchor="ctr"/>
                </a:tc>
                <a:extLst>
                  <a:ext uri="{0D108BD9-81ED-4DB2-BD59-A6C34878D82A}">
                    <a16:rowId xmlns:a16="http://schemas.microsoft.com/office/drawing/2014/main" val="3568102734"/>
                  </a:ext>
                </a:extLst>
              </a:tr>
              <a:tr h="488950">
                <a:tc>
                  <a:txBody>
                    <a:bodyPr/>
                    <a:lstStyle/>
                    <a:p>
                      <a:pPr algn="ctr"/>
                      <a:r>
                        <a:rPr lang="en-US" sz="2000" b="1" dirty="0" smtClean="0">
                          <a:effectLst/>
                        </a:rPr>
                        <a:t>OVERALL</a:t>
                      </a:r>
                      <a:endParaRPr lang="en-US" sz="2000" b="1" dirty="0">
                        <a:effectLst/>
                      </a:endParaRPr>
                    </a:p>
                  </a:txBody>
                  <a:tcPr anchor="ctr"/>
                </a:tc>
                <a:tc>
                  <a:txBody>
                    <a:bodyPr/>
                    <a:lstStyle/>
                    <a:p>
                      <a:pPr algn="ctr"/>
                      <a:r>
                        <a:rPr lang="en-US" sz="2000" b="1" dirty="0" smtClean="0">
                          <a:effectLst/>
                        </a:rPr>
                        <a:t>RATING</a:t>
                      </a:r>
                      <a:endParaRPr lang="en-US" sz="2000" b="1" dirty="0">
                        <a:effectLst/>
                      </a:endParaRPr>
                    </a:p>
                  </a:txBody>
                  <a:tcPr anchor="ctr"/>
                </a:tc>
                <a:extLst>
                  <a:ext uri="{0D108BD9-81ED-4DB2-BD59-A6C34878D82A}">
                    <a16:rowId xmlns:a16="http://schemas.microsoft.com/office/drawing/2014/main" val="1995680468"/>
                  </a:ext>
                </a:extLst>
              </a:tr>
              <a:tr h="488950">
                <a:tc>
                  <a:txBody>
                    <a:bodyPr/>
                    <a:lstStyle/>
                    <a:p>
                      <a:pPr algn="ctr"/>
                      <a:r>
                        <a:rPr lang="en-US" sz="2000" b="1" dirty="0" smtClean="0">
                          <a:effectLst/>
                        </a:rPr>
                        <a:t>UNIXREVIEWTIME</a:t>
                      </a:r>
                      <a:endParaRPr lang="en-US" sz="2000" b="1" dirty="0">
                        <a:effectLst/>
                      </a:endParaRPr>
                    </a:p>
                  </a:txBody>
                  <a:tcPr anchor="ctr"/>
                </a:tc>
                <a:tc>
                  <a:txBody>
                    <a:bodyPr/>
                    <a:lstStyle/>
                    <a:p>
                      <a:pPr algn="ctr"/>
                      <a:r>
                        <a:rPr lang="en-US" sz="2000" b="1" dirty="0" smtClean="0">
                          <a:effectLst/>
                        </a:rPr>
                        <a:t>REVIEW TIME</a:t>
                      </a:r>
                      <a:endParaRPr lang="en-US" sz="2000" b="1" dirty="0">
                        <a:effectLst/>
                      </a:endParaRPr>
                    </a:p>
                  </a:txBody>
                  <a:tcPr anchor="ctr"/>
                </a:tc>
                <a:extLst>
                  <a:ext uri="{0D108BD9-81ED-4DB2-BD59-A6C34878D82A}">
                    <a16:rowId xmlns:a16="http://schemas.microsoft.com/office/drawing/2014/main" val="3421657343"/>
                  </a:ext>
                </a:extLst>
              </a:tr>
              <a:tr h="488950">
                <a:tc>
                  <a:txBody>
                    <a:bodyPr/>
                    <a:lstStyle/>
                    <a:p>
                      <a:pPr algn="ctr"/>
                      <a:r>
                        <a:rPr lang="en-US" sz="2000" b="1" dirty="0" smtClean="0">
                          <a:effectLst/>
                        </a:rPr>
                        <a:t>REVIEWTIME</a:t>
                      </a:r>
                      <a:endParaRPr lang="en-US" sz="2000" b="1" dirty="0">
                        <a:effectLst/>
                      </a:endParaRPr>
                    </a:p>
                  </a:txBody>
                  <a:tcPr anchor="ctr"/>
                </a:tc>
                <a:tc>
                  <a:txBody>
                    <a:bodyPr/>
                    <a:lstStyle/>
                    <a:p>
                      <a:pPr algn="ctr"/>
                      <a:r>
                        <a:rPr lang="en-US" sz="2000" b="1" dirty="0" smtClean="0">
                          <a:effectLst/>
                        </a:rPr>
                        <a:t>REVIEW DATE</a:t>
                      </a:r>
                      <a:endParaRPr lang="en-US" sz="2000" b="1" dirty="0">
                        <a:effectLst/>
                      </a:endParaRPr>
                    </a:p>
                  </a:txBody>
                  <a:tcPr anchor="ctr"/>
                </a:tc>
                <a:extLst>
                  <a:ext uri="{0D108BD9-81ED-4DB2-BD59-A6C34878D82A}">
                    <a16:rowId xmlns:a16="http://schemas.microsoft.com/office/drawing/2014/main" val="3869778150"/>
                  </a:ext>
                </a:extLst>
              </a:tr>
              <a:tr h="488950">
                <a:tc>
                  <a:txBody>
                    <a:bodyPr/>
                    <a:lstStyle/>
                    <a:p>
                      <a:pPr algn="ctr"/>
                      <a:r>
                        <a:rPr lang="en-US" sz="2000" b="1" dirty="0" smtClean="0">
                          <a:effectLst/>
                        </a:rPr>
                        <a:t>USERID</a:t>
                      </a:r>
                      <a:endParaRPr lang="en-US" sz="2000" b="1" dirty="0">
                        <a:effectLst/>
                      </a:endParaRPr>
                    </a:p>
                  </a:txBody>
                  <a:tcPr anchor="ctr"/>
                </a:tc>
                <a:tc>
                  <a:txBody>
                    <a:bodyPr/>
                    <a:lstStyle/>
                    <a:p>
                      <a:pPr algn="ctr"/>
                      <a:r>
                        <a:rPr lang="en-US" sz="2000" b="1" dirty="0" smtClean="0">
                          <a:effectLst/>
                        </a:rPr>
                        <a:t>REVIEWER ID</a:t>
                      </a:r>
                      <a:endParaRPr lang="en-US" sz="2000" b="1" dirty="0">
                        <a:effectLst/>
                      </a:endParaRPr>
                    </a:p>
                  </a:txBody>
                  <a:tcPr anchor="ctr"/>
                </a:tc>
                <a:extLst>
                  <a:ext uri="{0D108BD9-81ED-4DB2-BD59-A6C34878D82A}">
                    <a16:rowId xmlns:a16="http://schemas.microsoft.com/office/drawing/2014/main" val="1205894890"/>
                  </a:ext>
                </a:extLst>
              </a:tr>
              <a:tr h="488950">
                <a:tc>
                  <a:txBody>
                    <a:bodyPr/>
                    <a:lstStyle/>
                    <a:p>
                      <a:pPr algn="ctr"/>
                      <a:r>
                        <a:rPr lang="en-US" sz="2000" b="1" dirty="0" smtClean="0">
                          <a:effectLst/>
                        </a:rPr>
                        <a:t>TITLE</a:t>
                      </a:r>
                      <a:endParaRPr lang="en-US" sz="2000" b="1" dirty="0">
                        <a:effectLst/>
                      </a:endParaRPr>
                    </a:p>
                  </a:txBody>
                  <a:tcPr anchor="ctr"/>
                </a:tc>
                <a:tc>
                  <a:txBody>
                    <a:bodyPr/>
                    <a:lstStyle/>
                    <a:p>
                      <a:pPr algn="ctr"/>
                      <a:r>
                        <a:rPr lang="en-US" sz="2000" b="1" dirty="0" smtClean="0">
                          <a:effectLst/>
                        </a:rPr>
                        <a:t>PRODUCT NAME</a:t>
                      </a:r>
                      <a:endParaRPr lang="en-US" sz="2000" b="1" dirty="0">
                        <a:effectLst/>
                      </a:endParaRPr>
                    </a:p>
                  </a:txBody>
                  <a:tcPr anchor="ctr"/>
                </a:tc>
                <a:extLst>
                  <a:ext uri="{0D108BD9-81ED-4DB2-BD59-A6C34878D82A}">
                    <a16:rowId xmlns:a16="http://schemas.microsoft.com/office/drawing/2014/main" val="2998188932"/>
                  </a:ext>
                </a:extLst>
              </a:tr>
              <a:tr h="488950">
                <a:tc>
                  <a:txBody>
                    <a:bodyPr/>
                    <a:lstStyle/>
                    <a:p>
                      <a:pPr algn="ctr"/>
                      <a:r>
                        <a:rPr lang="en-US" sz="2000" b="1" dirty="0" smtClean="0">
                          <a:effectLst/>
                        </a:rPr>
                        <a:t>CATEGORIES</a:t>
                      </a:r>
                      <a:endParaRPr lang="en-US" sz="2000" b="1" dirty="0">
                        <a:effectLst/>
                      </a:endParaRPr>
                    </a:p>
                  </a:txBody>
                  <a:tcPr anchor="ctr"/>
                </a:tc>
                <a:tc>
                  <a:txBody>
                    <a:bodyPr/>
                    <a:lstStyle/>
                    <a:p>
                      <a:pPr algn="ctr"/>
                      <a:r>
                        <a:rPr lang="en-US" sz="2000" b="1" dirty="0" smtClean="0">
                          <a:effectLst/>
                        </a:rPr>
                        <a:t>SUB CATEGORIES </a:t>
                      </a:r>
                      <a:endParaRPr lang="en-US" sz="2000" b="1" dirty="0">
                        <a:effectLst/>
                      </a:endParaRPr>
                    </a:p>
                  </a:txBody>
                  <a:tcPr anchor="ctr"/>
                </a:tc>
                <a:extLst>
                  <a:ext uri="{0D108BD9-81ED-4DB2-BD59-A6C34878D82A}">
                    <a16:rowId xmlns:a16="http://schemas.microsoft.com/office/drawing/2014/main" val="2413061140"/>
                  </a:ext>
                </a:extLst>
              </a:tr>
              <a:tr h="488950">
                <a:tc>
                  <a:txBody>
                    <a:bodyPr/>
                    <a:lstStyle/>
                    <a:p>
                      <a:pPr algn="ctr"/>
                      <a:r>
                        <a:rPr lang="en-US" sz="2000" b="1" dirty="0" smtClean="0">
                          <a:effectLst/>
                        </a:rPr>
                        <a:t>PRICE</a:t>
                      </a:r>
                      <a:endParaRPr lang="en-US" sz="2000" b="1" dirty="0">
                        <a:effectLst/>
                      </a:endParaRPr>
                    </a:p>
                  </a:txBody>
                  <a:tcPr anchor="ctr"/>
                </a:tc>
                <a:tc>
                  <a:txBody>
                    <a:bodyPr/>
                    <a:lstStyle/>
                    <a:p>
                      <a:pPr algn="ctr"/>
                      <a:r>
                        <a:rPr lang="en-US" sz="2000" b="1" dirty="0" smtClean="0">
                          <a:effectLst/>
                        </a:rPr>
                        <a:t>PRICE OF PRODUCT</a:t>
                      </a:r>
                      <a:endParaRPr lang="en-US" sz="2000" b="1" dirty="0">
                        <a:effectLst/>
                      </a:endParaRPr>
                    </a:p>
                  </a:txBody>
                  <a:tcPr anchor="ctr"/>
                </a:tc>
                <a:extLst>
                  <a:ext uri="{0D108BD9-81ED-4DB2-BD59-A6C34878D82A}">
                    <a16:rowId xmlns:a16="http://schemas.microsoft.com/office/drawing/2014/main" val="3477956606"/>
                  </a:ext>
                </a:extLst>
              </a:tr>
              <a:tr h="488950">
                <a:tc>
                  <a:txBody>
                    <a:bodyPr/>
                    <a:lstStyle/>
                    <a:p>
                      <a:pPr algn="ctr"/>
                      <a:r>
                        <a:rPr lang="en-US" sz="2000" b="1" dirty="0" smtClean="0">
                          <a:effectLst/>
                        </a:rPr>
                        <a:t>BRAND</a:t>
                      </a:r>
                      <a:endParaRPr lang="en-US" sz="2000" b="1" dirty="0">
                        <a:effectLst/>
                      </a:endParaRPr>
                    </a:p>
                  </a:txBody>
                  <a:tcPr anchor="ctr"/>
                </a:tc>
                <a:tc>
                  <a:txBody>
                    <a:bodyPr/>
                    <a:lstStyle/>
                    <a:p>
                      <a:pPr algn="ctr"/>
                      <a:r>
                        <a:rPr lang="en-US" sz="2000" b="1" dirty="0" smtClean="0">
                          <a:effectLst/>
                        </a:rPr>
                        <a:t>BRAND OF PRODUCT</a:t>
                      </a:r>
                      <a:endParaRPr lang="en-US" sz="2000" b="1" dirty="0">
                        <a:effectLst/>
                      </a:endParaRPr>
                    </a:p>
                  </a:txBody>
                  <a:tcPr anchor="ctr"/>
                </a:tc>
                <a:extLst>
                  <a:ext uri="{0D108BD9-81ED-4DB2-BD59-A6C34878D82A}">
                    <a16:rowId xmlns:a16="http://schemas.microsoft.com/office/drawing/2014/main" val="72083828"/>
                  </a:ext>
                </a:extLst>
              </a:tr>
            </a:tbl>
          </a:graphicData>
        </a:graphic>
      </p:graphicFrame>
    </p:spTree>
    <p:extLst>
      <p:ext uri="{BB962C8B-B14F-4D97-AF65-F5344CB8AC3E}">
        <p14:creationId xmlns:p14="http://schemas.microsoft.com/office/powerpoint/2010/main" val="2030977351"/>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0125" y="904875"/>
            <a:ext cx="16742482" cy="861646"/>
          </a:xfrm>
          <a:prstGeom prst="rect">
            <a:avLst/>
          </a:prstGeom>
        </p:spPr>
        <p:txBody>
          <a:bodyPr lIns="0" tIns="0" rIns="0" bIns="0" rtlCol="0" anchor="t">
            <a:spAutoFit/>
          </a:bodyPr>
          <a:lstStyle/>
          <a:p>
            <a:pPr>
              <a:lnSpc>
                <a:spcPts val="7280"/>
              </a:lnSpc>
              <a:spcBef>
                <a:spcPct val="0"/>
              </a:spcBef>
            </a:pPr>
            <a:r>
              <a:rPr lang="en-US" sz="5200" b="1" dirty="0">
                <a:solidFill>
                  <a:srgbClr val="DFEB33"/>
                </a:solidFill>
                <a:latin typeface="Times New Roman" panose="02020603050405020304" pitchFamily="18" charset="0"/>
                <a:cs typeface="Times New Roman" panose="02020603050405020304" pitchFamily="18" charset="0"/>
              </a:rPr>
              <a:t> Recommended Products for Musical Instruments</a:t>
            </a:r>
          </a:p>
        </p:txBody>
      </p:sp>
      <p:sp>
        <p:nvSpPr>
          <p:cNvPr id="3" name="AutoShape 3"/>
          <p:cNvSpPr/>
          <p:nvPr/>
        </p:nvSpPr>
        <p:spPr>
          <a:xfrm>
            <a:off x="1000125" y="1801495"/>
            <a:ext cx="13619197"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56222" y="-1905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Google Shape;253;g17efe450570_0_9"/>
          <p:cNvSpPr/>
          <p:nvPr/>
        </p:nvSpPr>
        <p:spPr>
          <a:xfrm rot="5400000">
            <a:off x="3905610" y="517211"/>
            <a:ext cx="1012847" cy="6720723"/>
          </a:xfrm>
          <a:prstGeom prst="round2SameRect">
            <a:avLst>
              <a:gd name="adj1" fmla="val 50000"/>
              <a:gd name="adj2" fmla="val 0"/>
            </a:avLst>
          </a:prstGeom>
          <a:solidFill>
            <a:srgbClr val="9FC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dirty="0">
              <a:solidFill>
                <a:srgbClr val="1F3864"/>
              </a:solidFill>
              <a:latin typeface="Calibri"/>
              <a:ea typeface="Calibri"/>
              <a:cs typeface="Calibri"/>
              <a:sym typeface="Calibri"/>
            </a:endParaRPr>
          </a:p>
        </p:txBody>
      </p:sp>
      <p:sp>
        <p:nvSpPr>
          <p:cNvPr id="7" name="Google Shape;255;g17efe450570_0_9"/>
          <p:cNvSpPr/>
          <p:nvPr/>
        </p:nvSpPr>
        <p:spPr>
          <a:xfrm rot="5400000">
            <a:off x="3868810" y="1739839"/>
            <a:ext cx="1086449" cy="6720723"/>
          </a:xfrm>
          <a:prstGeom prst="round2SameRect">
            <a:avLst>
              <a:gd name="adj1" fmla="val 50000"/>
              <a:gd name="adj2" fmla="val 0"/>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8" name="Google Shape;256;g17efe450570_0_9"/>
          <p:cNvSpPr/>
          <p:nvPr/>
        </p:nvSpPr>
        <p:spPr>
          <a:xfrm rot="5400000">
            <a:off x="3930394" y="2953653"/>
            <a:ext cx="990401" cy="6747846"/>
          </a:xfrm>
          <a:prstGeom prst="round2SameRect">
            <a:avLst>
              <a:gd name="adj1" fmla="val 50000"/>
              <a:gd name="adj2" fmla="val 0"/>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9" name="Google Shape;257;g17efe450570_0_9"/>
          <p:cNvSpPr/>
          <p:nvPr/>
        </p:nvSpPr>
        <p:spPr>
          <a:xfrm rot="5400000">
            <a:off x="3932774" y="4177102"/>
            <a:ext cx="1006051" cy="6747847"/>
          </a:xfrm>
          <a:prstGeom prst="round2SameRect">
            <a:avLst>
              <a:gd name="adj1" fmla="val 50000"/>
              <a:gd name="adj2" fmla="val 0"/>
            </a:avLst>
          </a:pr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10" name="Google Shape;258;g17efe450570_0_9"/>
          <p:cNvSpPr/>
          <p:nvPr/>
        </p:nvSpPr>
        <p:spPr>
          <a:xfrm rot="5400000">
            <a:off x="3964934" y="5423715"/>
            <a:ext cx="921322" cy="6747845"/>
          </a:xfrm>
          <a:prstGeom prst="round2SameRect">
            <a:avLst>
              <a:gd name="adj1" fmla="val 50000"/>
              <a:gd name="adj2" fmla="val 0"/>
            </a:avLst>
          </a:prstGeom>
          <a:solidFill>
            <a:srgbClr val="301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21" name="TextBox 20"/>
          <p:cNvSpPr txBox="1"/>
          <p:nvPr/>
        </p:nvSpPr>
        <p:spPr>
          <a:xfrm>
            <a:off x="996805" y="2180693"/>
            <a:ext cx="7004194" cy="1077218"/>
          </a:xfrm>
          <a:prstGeom prst="rect">
            <a:avLst/>
          </a:prstGeom>
          <a:noFill/>
        </p:spPr>
        <p:txBody>
          <a:bodyPr wrap="square" rtlCol="0">
            <a:spAutoFit/>
          </a:bodyPr>
          <a:lstStyle/>
          <a:p>
            <a:r>
              <a:rPr lang="en-US" sz="3200" b="1" u="sng" dirty="0">
                <a:solidFill>
                  <a:schemeClr val="bg1"/>
                </a:solidFill>
              </a:rPr>
              <a:t>PRODUCT 1 </a:t>
            </a:r>
            <a:r>
              <a:rPr lang="en-US" sz="3200" b="1" u="sng" dirty="0" smtClean="0">
                <a:solidFill>
                  <a:schemeClr val="bg1"/>
                </a:solidFill>
              </a:rPr>
              <a:t>– </a:t>
            </a:r>
            <a:r>
              <a:rPr lang="en-IN" sz="3200" b="1" u="sng" dirty="0" smtClean="0">
                <a:solidFill>
                  <a:schemeClr val="bg1"/>
                </a:solidFill>
              </a:rPr>
              <a:t>B0002BG2DQ </a:t>
            </a:r>
          </a:p>
          <a:p>
            <a:r>
              <a:rPr lang="en-IN" sz="3200" dirty="0" smtClean="0">
                <a:solidFill>
                  <a:schemeClr val="bg1"/>
                </a:solidFill>
              </a:rPr>
              <a:t>GATOR NOTE KEYBOARD COVER GKC</a:t>
            </a:r>
            <a:endParaRPr lang="en-US" sz="3200" dirty="0">
              <a:solidFill>
                <a:schemeClr val="bg1"/>
              </a:solidFill>
            </a:endParaRPr>
          </a:p>
        </p:txBody>
      </p:sp>
      <p:sp>
        <p:nvSpPr>
          <p:cNvPr id="22" name="TextBox 21"/>
          <p:cNvSpPr txBox="1"/>
          <p:nvPr/>
        </p:nvSpPr>
        <p:spPr>
          <a:xfrm>
            <a:off x="8967190" y="2180693"/>
            <a:ext cx="7128042" cy="1077218"/>
          </a:xfrm>
          <a:prstGeom prst="rect">
            <a:avLst/>
          </a:prstGeom>
          <a:noFill/>
        </p:spPr>
        <p:txBody>
          <a:bodyPr wrap="none" rtlCol="0">
            <a:spAutoFit/>
          </a:bodyPr>
          <a:lstStyle/>
          <a:p>
            <a:r>
              <a:rPr lang="en-US" sz="3200" b="1" u="sng" dirty="0">
                <a:solidFill>
                  <a:schemeClr val="bg1"/>
                </a:solidFill>
              </a:rPr>
              <a:t>PRODUCT 2 </a:t>
            </a:r>
            <a:r>
              <a:rPr lang="en-US" sz="3200" b="1" u="sng" dirty="0" smtClean="0">
                <a:solidFill>
                  <a:schemeClr val="bg1"/>
                </a:solidFill>
              </a:rPr>
              <a:t>– </a:t>
            </a:r>
            <a:r>
              <a:rPr lang="en-IN" sz="3200" b="1" u="sng" dirty="0" smtClean="0">
                <a:solidFill>
                  <a:schemeClr val="bg1"/>
                </a:solidFill>
              </a:rPr>
              <a:t>B0002ABOFS</a:t>
            </a:r>
          </a:p>
          <a:p>
            <a:r>
              <a:rPr lang="en-IN" sz="3200" dirty="0" smtClean="0">
                <a:solidFill>
                  <a:schemeClr val="bg1"/>
                </a:solidFill>
              </a:rPr>
              <a:t>NUMARK PT01 PORTABLE DJ TURNTABLE</a:t>
            </a:r>
            <a:endParaRPr lang="en-US" sz="3200" dirty="0">
              <a:solidFill>
                <a:schemeClr val="bg1"/>
              </a:solidFill>
            </a:endParaRPr>
          </a:p>
        </p:txBody>
      </p:sp>
      <p:sp>
        <p:nvSpPr>
          <p:cNvPr id="23" name="Google Shape;259;g17efe450570_0_9"/>
          <p:cNvSpPr txBox="1"/>
          <p:nvPr/>
        </p:nvSpPr>
        <p:spPr>
          <a:xfrm>
            <a:off x="1021344" y="3483134"/>
            <a:ext cx="6800128"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0739079883 – ALFRED’S KIDS GUITAR COURSE COMPLETE STARTER PACK </a:t>
            </a:r>
            <a:endParaRPr lang="en-IN" sz="2400" b="1" dirty="0">
              <a:solidFill>
                <a:schemeClr val="lt1"/>
              </a:solidFill>
              <a:ea typeface="Calibri"/>
              <a:cs typeface="Calibri"/>
              <a:sym typeface="Calibri"/>
            </a:endParaRPr>
          </a:p>
        </p:txBody>
      </p:sp>
      <p:sp>
        <p:nvSpPr>
          <p:cNvPr id="24" name="Google Shape;259;g17efe450570_0_9"/>
          <p:cNvSpPr txBox="1"/>
          <p:nvPr/>
        </p:nvSpPr>
        <p:spPr>
          <a:xfrm>
            <a:off x="1495180" y="8390368"/>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B000068NVI – HOSA CABLE GTR210 GUITAR INSTRUMENT CABLE FOOT</a:t>
            </a:r>
            <a:endParaRPr sz="2400" b="1" dirty="0">
              <a:solidFill>
                <a:schemeClr val="lt1"/>
              </a:solidFill>
              <a:latin typeface="Calibri"/>
              <a:ea typeface="Calibri"/>
              <a:cs typeface="Calibri"/>
              <a:sym typeface="Calibri"/>
            </a:endParaRPr>
          </a:p>
        </p:txBody>
      </p:sp>
      <p:sp>
        <p:nvSpPr>
          <p:cNvPr id="25" name="Google Shape;259;g17efe450570_0_9"/>
          <p:cNvSpPr txBox="1"/>
          <p:nvPr/>
        </p:nvSpPr>
        <p:spPr>
          <a:xfrm>
            <a:off x="1143643" y="5932347"/>
            <a:ext cx="6710518"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B000068IDU – CASIO GSDX DELUX KEYBOARD STAND</a:t>
            </a:r>
            <a:endParaRPr sz="2400" b="1" dirty="0">
              <a:solidFill>
                <a:schemeClr val="lt1"/>
              </a:solidFill>
              <a:latin typeface="Calibri"/>
              <a:ea typeface="Calibri"/>
              <a:cs typeface="Calibri"/>
              <a:sym typeface="Calibri"/>
            </a:endParaRPr>
          </a:p>
        </p:txBody>
      </p:sp>
      <p:sp>
        <p:nvSpPr>
          <p:cNvPr id="26" name="Google Shape;259;g17efe450570_0_9"/>
          <p:cNvSpPr txBox="1"/>
          <p:nvPr/>
        </p:nvSpPr>
        <p:spPr>
          <a:xfrm>
            <a:off x="1463011" y="4847635"/>
            <a:ext cx="5945576"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B00001W0DT – ONE FOR THE KIDS</a:t>
            </a:r>
            <a:endParaRPr sz="2400" b="1" dirty="0">
              <a:solidFill>
                <a:schemeClr val="lt1"/>
              </a:solidFill>
              <a:latin typeface="Calibri"/>
              <a:ea typeface="Calibri"/>
              <a:cs typeface="Calibri"/>
              <a:sym typeface="Calibri"/>
            </a:endParaRPr>
          </a:p>
        </p:txBody>
      </p:sp>
      <p:sp>
        <p:nvSpPr>
          <p:cNvPr id="33" name="Google Shape;259;g17efe450570_0_9"/>
          <p:cNvSpPr txBox="1"/>
          <p:nvPr/>
        </p:nvSpPr>
        <p:spPr>
          <a:xfrm>
            <a:off x="1558649" y="7192748"/>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B000068NTU – FOOT LONG MIDI TO MIDI CONNECT CABLE</a:t>
            </a:r>
            <a:endParaRPr sz="2400" b="1" dirty="0">
              <a:solidFill>
                <a:schemeClr val="lt1"/>
              </a:solidFill>
              <a:latin typeface="Calibri"/>
              <a:ea typeface="Calibri"/>
              <a:cs typeface="Calibri"/>
              <a:sym typeface="Calibri"/>
            </a:endParaRPr>
          </a:p>
        </p:txBody>
      </p:sp>
      <p:sp>
        <p:nvSpPr>
          <p:cNvPr id="59" name="Google Shape;253;g17efe450570_0_9"/>
          <p:cNvSpPr/>
          <p:nvPr/>
        </p:nvSpPr>
        <p:spPr>
          <a:xfrm rot="5400000">
            <a:off x="11999843" y="517211"/>
            <a:ext cx="1012847" cy="6720723"/>
          </a:xfrm>
          <a:prstGeom prst="round2SameRect">
            <a:avLst>
              <a:gd name="adj1" fmla="val 50000"/>
              <a:gd name="adj2" fmla="val 0"/>
            </a:avLst>
          </a:prstGeom>
          <a:solidFill>
            <a:srgbClr val="9FC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dirty="0">
              <a:solidFill>
                <a:srgbClr val="1F3864"/>
              </a:solidFill>
              <a:latin typeface="Calibri"/>
              <a:ea typeface="Calibri"/>
              <a:cs typeface="Calibri"/>
              <a:sym typeface="Calibri"/>
            </a:endParaRPr>
          </a:p>
        </p:txBody>
      </p:sp>
      <p:sp>
        <p:nvSpPr>
          <p:cNvPr id="60" name="Google Shape;255;g17efe450570_0_9"/>
          <p:cNvSpPr/>
          <p:nvPr/>
        </p:nvSpPr>
        <p:spPr>
          <a:xfrm rot="5400000">
            <a:off x="11963043" y="1739839"/>
            <a:ext cx="1086449" cy="6720723"/>
          </a:xfrm>
          <a:prstGeom prst="round2SameRect">
            <a:avLst>
              <a:gd name="adj1" fmla="val 50000"/>
              <a:gd name="adj2" fmla="val 0"/>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1" name="Google Shape;256;g17efe450570_0_9"/>
          <p:cNvSpPr/>
          <p:nvPr/>
        </p:nvSpPr>
        <p:spPr>
          <a:xfrm rot="5400000">
            <a:off x="12024627" y="2953653"/>
            <a:ext cx="990401" cy="6747846"/>
          </a:xfrm>
          <a:prstGeom prst="round2SameRect">
            <a:avLst>
              <a:gd name="adj1" fmla="val 50000"/>
              <a:gd name="adj2" fmla="val 0"/>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2" name="Google Shape;257;g17efe450570_0_9"/>
          <p:cNvSpPr/>
          <p:nvPr/>
        </p:nvSpPr>
        <p:spPr>
          <a:xfrm rot="5400000">
            <a:off x="12027007" y="4177102"/>
            <a:ext cx="1006051" cy="6747847"/>
          </a:xfrm>
          <a:prstGeom prst="round2SameRect">
            <a:avLst>
              <a:gd name="adj1" fmla="val 50000"/>
              <a:gd name="adj2" fmla="val 0"/>
            </a:avLst>
          </a:pr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3" name="Google Shape;258;g17efe450570_0_9"/>
          <p:cNvSpPr/>
          <p:nvPr/>
        </p:nvSpPr>
        <p:spPr>
          <a:xfrm rot="5400000">
            <a:off x="12059167" y="5423715"/>
            <a:ext cx="921322" cy="6747845"/>
          </a:xfrm>
          <a:prstGeom prst="round2SameRect">
            <a:avLst>
              <a:gd name="adj1" fmla="val 50000"/>
              <a:gd name="adj2" fmla="val 0"/>
            </a:avLst>
          </a:prstGeom>
          <a:solidFill>
            <a:srgbClr val="301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4" name="Google Shape;259;g17efe450570_0_9"/>
          <p:cNvSpPr txBox="1"/>
          <p:nvPr/>
        </p:nvSpPr>
        <p:spPr>
          <a:xfrm>
            <a:off x="9557242" y="3483134"/>
            <a:ext cx="5945577"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0739079883 – ALFRED’S KIDS GUITAR COURSE COMPLETE STARTER PACK </a:t>
            </a:r>
            <a:endParaRPr lang="en-IN" sz="2400" b="1" dirty="0">
              <a:solidFill>
                <a:schemeClr val="lt1"/>
              </a:solidFill>
              <a:ea typeface="Calibri"/>
              <a:cs typeface="Calibri"/>
              <a:sym typeface="Calibri"/>
            </a:endParaRPr>
          </a:p>
        </p:txBody>
      </p:sp>
      <p:sp>
        <p:nvSpPr>
          <p:cNvPr id="65" name="Google Shape;259;g17efe450570_0_9"/>
          <p:cNvSpPr txBox="1"/>
          <p:nvPr/>
        </p:nvSpPr>
        <p:spPr>
          <a:xfrm>
            <a:off x="9642677" y="8390368"/>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B00004XQ83 – O BROTHER WHERE ART THOU </a:t>
            </a:r>
            <a:endParaRPr lang="en-IN" sz="2400" b="1" dirty="0">
              <a:solidFill>
                <a:schemeClr val="lt1"/>
              </a:solidFill>
              <a:ea typeface="Calibri"/>
              <a:cs typeface="Calibri"/>
              <a:sym typeface="Calibri"/>
            </a:endParaRPr>
          </a:p>
        </p:txBody>
      </p:sp>
      <p:sp>
        <p:nvSpPr>
          <p:cNvPr id="66" name="Google Shape;259;g17efe450570_0_9"/>
          <p:cNvSpPr txBox="1"/>
          <p:nvPr/>
        </p:nvSpPr>
        <p:spPr>
          <a:xfrm>
            <a:off x="9629116" y="6067026"/>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B000002LB7 - ELECTRIC </a:t>
            </a:r>
            <a:endParaRPr lang="en-IN" sz="2400" b="1" dirty="0">
              <a:solidFill>
                <a:schemeClr val="lt1"/>
              </a:solidFill>
              <a:ea typeface="Calibri"/>
              <a:cs typeface="Calibri"/>
              <a:sym typeface="Calibri"/>
            </a:endParaRPr>
          </a:p>
        </p:txBody>
      </p:sp>
      <p:sp>
        <p:nvSpPr>
          <p:cNvPr id="67" name="Google Shape;259;g17efe450570_0_9"/>
          <p:cNvSpPr txBox="1"/>
          <p:nvPr/>
        </p:nvSpPr>
        <p:spPr>
          <a:xfrm>
            <a:off x="9533478" y="4772110"/>
            <a:ext cx="5945576"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1417030321 – BROKEBACK MOUNTAIN</a:t>
            </a:r>
            <a:endParaRPr lang="en-IN" sz="2400" b="1" dirty="0">
              <a:solidFill>
                <a:schemeClr val="lt1"/>
              </a:solidFill>
              <a:ea typeface="Calibri"/>
              <a:cs typeface="Calibri"/>
              <a:sym typeface="Calibri"/>
            </a:endParaRPr>
          </a:p>
        </p:txBody>
      </p:sp>
      <p:sp>
        <p:nvSpPr>
          <p:cNvPr id="68" name="Google Shape;259;g17efe450570_0_9"/>
          <p:cNvSpPr txBox="1"/>
          <p:nvPr/>
        </p:nvSpPr>
        <p:spPr>
          <a:xfrm>
            <a:off x="9330616" y="7192748"/>
            <a:ext cx="6398827" cy="521100"/>
          </a:xfrm>
          <a:prstGeom prst="rect">
            <a:avLst/>
          </a:prstGeom>
          <a:noFill/>
          <a:ln>
            <a:noFill/>
          </a:ln>
        </p:spPr>
        <p:txBody>
          <a:bodyPr spcFirstLastPara="1" wrap="square" lIns="91425" tIns="45700" rIns="91425" bIns="45700" anchor="t" anchorCtr="0">
            <a:noAutofit/>
          </a:bodyPr>
          <a:lstStyle/>
          <a:p>
            <a:pPr lvl="0" algn="ctr"/>
            <a:r>
              <a:rPr lang="en-IN" sz="2400" b="1" dirty="0" smtClean="0">
                <a:solidFill>
                  <a:schemeClr val="bg1"/>
                </a:solidFill>
              </a:rPr>
              <a:t>B00004UFRO – SONY WCS999 WIRELESS CAMCORDER MICROPHONE FOR DCR-DVD101</a:t>
            </a:r>
            <a:endParaRPr lang="en-IN" sz="2400" b="1" dirty="0">
              <a:solidFill>
                <a:schemeClr val="lt1"/>
              </a:solidFill>
              <a:ea typeface="Calibri"/>
              <a:cs typeface="Calibri"/>
              <a:sym typeface="Calibri"/>
            </a:endParaRPr>
          </a:p>
        </p:txBody>
      </p:sp>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61646"/>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Raleway Bold"/>
              </a:rPr>
              <a:t>SUMMARY TABLE</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aphicFrame>
        <p:nvGraphicFramePr>
          <p:cNvPr id="8" name="Object 7"/>
          <p:cNvGraphicFramePr>
            <a:graphicFrameLocks noChangeAspect="1"/>
          </p:cNvGraphicFramePr>
          <p:nvPr>
            <p:extLst>
              <p:ext uri="{D42A27DB-BD31-4B8C-83A1-F6EECF244321}">
                <p14:modId xmlns:p14="http://schemas.microsoft.com/office/powerpoint/2010/main" val="288380279"/>
              </p:ext>
            </p:extLst>
          </p:nvPr>
        </p:nvGraphicFramePr>
        <p:xfrm>
          <a:off x="381000" y="2135188"/>
          <a:ext cx="17526000" cy="7732712"/>
        </p:xfrm>
        <a:graphic>
          <a:graphicData uri="http://schemas.openxmlformats.org/presentationml/2006/ole">
            <mc:AlternateContent xmlns:mc="http://schemas.openxmlformats.org/markup-compatibility/2006">
              <mc:Choice xmlns:v="urn:schemas-microsoft-com:vml" Requires="v">
                <p:oleObj spid="_x0000_s1083" name="Worksheet" r:id="rId3" imgW="9553628" imgH="3905162" progId="Excel.Sheet.12">
                  <p:embed/>
                </p:oleObj>
              </mc:Choice>
              <mc:Fallback>
                <p:oleObj name="Worksheet" r:id="rId3" imgW="9553628" imgH="3905162" progId="Excel.Sheet.12">
                  <p:embed/>
                  <p:pic>
                    <p:nvPicPr>
                      <p:cNvPr id="0" name=""/>
                      <p:cNvPicPr/>
                      <p:nvPr/>
                    </p:nvPicPr>
                    <p:blipFill>
                      <a:blip r:embed="rId4"/>
                      <a:stretch>
                        <a:fillRect/>
                      </a:stretch>
                    </p:blipFill>
                    <p:spPr>
                      <a:xfrm>
                        <a:off x="381000" y="2135188"/>
                        <a:ext cx="17526000" cy="7732712"/>
                      </a:xfrm>
                      <a:prstGeom prst="rect">
                        <a:avLst/>
                      </a:prstGeom>
                    </p:spPr>
                  </p:pic>
                </p:oleObj>
              </mc:Fallback>
            </mc:AlternateContent>
          </a:graphicData>
        </a:graphic>
      </p:graphicFrame>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DD93512-56CC-E557-8499-92A5A6D57E8B}"/>
              </a:ext>
            </a:extLst>
          </p:cNvPr>
          <p:cNvGrpSpPr/>
          <p:nvPr/>
        </p:nvGrpSpPr>
        <p:grpSpPr>
          <a:xfrm>
            <a:off x="5181600" y="8601075"/>
            <a:ext cx="7987331" cy="1302627"/>
            <a:chOff x="2362663" y="5102060"/>
            <a:chExt cx="7987331" cy="1302627"/>
          </a:xfrm>
          <a:scene3d>
            <a:camera prst="orthographicFront"/>
            <a:lightRig rig="flat" dir="t"/>
          </a:scene3d>
        </p:grpSpPr>
        <p:sp>
          <p:nvSpPr>
            <p:cNvPr id="8" name="Arrow: Pentagon 7">
              <a:extLst>
                <a:ext uri="{FF2B5EF4-FFF2-40B4-BE49-F238E27FC236}">
                  <a16:creationId xmlns:a16="http://schemas.microsoft.com/office/drawing/2014/main" id="{433598A1-9876-00BA-EF4F-72D48C8D8D13}"/>
                </a:ext>
              </a:extLst>
            </p:cNvPr>
            <p:cNvSpPr/>
            <p:nvPr/>
          </p:nvSpPr>
          <p:spPr>
            <a:xfrm rot="10800000">
              <a:off x="2362663" y="5102060"/>
              <a:ext cx="7987331" cy="1290803"/>
            </a:xfrm>
            <a:prstGeom prst="homePlate">
              <a:avLst/>
            </a:prstGeom>
            <a:solidFill>
              <a:schemeClr val="accent3">
                <a:lumMod val="75000"/>
              </a:schemeClr>
            </a:solidFill>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9" name="Arrow: Pentagon 4">
              <a:extLst>
                <a:ext uri="{FF2B5EF4-FFF2-40B4-BE49-F238E27FC236}">
                  <a16:creationId xmlns:a16="http://schemas.microsoft.com/office/drawing/2014/main" id="{1D882937-E7C8-0065-D143-984A3DC67777}"/>
                </a:ext>
              </a:extLst>
            </p:cNvPr>
            <p:cNvSpPr txBox="1"/>
            <p:nvPr/>
          </p:nvSpPr>
          <p:spPr>
            <a:xfrm>
              <a:off x="2647264" y="5113884"/>
              <a:ext cx="7452002" cy="129080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69209" tIns="76200" rIns="142240" bIns="76200" numCol="1" spcCol="1270" anchor="ctr" anchorCtr="0">
              <a:noAutofit/>
            </a:bodyPr>
            <a:lstStyle/>
            <a:p>
              <a:pPr marL="0" lvl="0" indent="0" algn="l" defTabSz="889000">
                <a:lnSpc>
                  <a:spcPct val="90000"/>
                </a:lnSpc>
                <a:spcBef>
                  <a:spcPct val="0"/>
                </a:spcBef>
                <a:spcAft>
                  <a:spcPct val="35000"/>
                </a:spcAft>
                <a:buNone/>
              </a:pPr>
              <a:r>
                <a:rPr lang="en-US" sz="2400" b="1" kern="1200" dirty="0"/>
                <a:t>Product Recommendations</a:t>
              </a:r>
            </a:p>
            <a:p>
              <a:pPr marL="342900" lvl="0" indent="-342900" algn="l" defTabSz="889000">
                <a:lnSpc>
                  <a:spcPct val="90000"/>
                </a:lnSpc>
                <a:spcBef>
                  <a:spcPct val="0"/>
                </a:spcBef>
                <a:spcAft>
                  <a:spcPct val="35000"/>
                </a:spcAft>
                <a:buFont typeface="Arial" panose="020B0604020202020204" pitchFamily="34" charset="0"/>
                <a:buChar char="•"/>
              </a:pPr>
              <a:r>
                <a:rPr lang="en-US" sz="2000" dirty="0">
                  <a:solidFill>
                    <a:schemeClr val="bg1"/>
                  </a:solidFill>
                  <a:latin typeface="Canva Sans" panose="020B0604020202020204" charset="0"/>
                </a:rPr>
                <a:t>Recommendations based on the customer purchase</a:t>
              </a:r>
            </a:p>
            <a:p>
              <a:pPr marL="342900" lvl="0" indent="-342900" algn="l" defTabSz="889000">
                <a:lnSpc>
                  <a:spcPct val="90000"/>
                </a:lnSpc>
                <a:spcBef>
                  <a:spcPct val="0"/>
                </a:spcBef>
                <a:spcAft>
                  <a:spcPct val="35000"/>
                </a:spcAft>
                <a:buFont typeface="Arial" panose="020B0604020202020204" pitchFamily="34" charset="0"/>
                <a:buChar char="•"/>
              </a:pPr>
              <a:r>
                <a:rPr lang="en-US" sz="2000" kern="1200" dirty="0">
                  <a:solidFill>
                    <a:schemeClr val="bg1"/>
                  </a:solidFill>
                  <a:latin typeface="Canva Sans" panose="020B0604020202020204" charset="0"/>
                </a:rPr>
                <a:t>Future Trends are Predicted</a:t>
              </a:r>
              <a:endParaRPr lang="en-US" sz="2000" kern="1200" dirty="0"/>
            </a:p>
          </p:txBody>
        </p:sp>
      </p:grpSp>
      <p:graphicFrame>
        <p:nvGraphicFramePr>
          <p:cNvPr id="3" name="Diagram 2">
            <a:extLst>
              <a:ext uri="{FF2B5EF4-FFF2-40B4-BE49-F238E27FC236}">
                <a16:creationId xmlns:a16="http://schemas.microsoft.com/office/drawing/2014/main" id="{AF3FABA4-6C37-398E-6486-6FC03A986CCE}"/>
              </a:ext>
            </a:extLst>
          </p:cNvPr>
          <p:cNvGraphicFramePr/>
          <p:nvPr>
            <p:extLst>
              <p:ext uri="{D42A27DB-BD31-4B8C-83A1-F6EECF244321}">
                <p14:modId xmlns:p14="http://schemas.microsoft.com/office/powerpoint/2010/main" val="574893949"/>
              </p:ext>
            </p:extLst>
          </p:nvPr>
        </p:nvGraphicFramePr>
        <p:xfrm>
          <a:off x="2789272" y="1831086"/>
          <a:ext cx="12011025" cy="6392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a:extLst>
              <a:ext uri="{FF2B5EF4-FFF2-40B4-BE49-F238E27FC236}">
                <a16:creationId xmlns:a16="http://schemas.microsoft.com/office/drawing/2014/main" id="{D3E8844A-5BFF-9B0F-F130-BB2E8FF8162C}"/>
              </a:ext>
            </a:extLst>
          </p:cNvPr>
          <p:cNvSpPr/>
          <p:nvPr/>
        </p:nvSpPr>
        <p:spPr>
          <a:xfrm>
            <a:off x="4419600" y="8612899"/>
            <a:ext cx="1290803" cy="1290803"/>
          </a:xfrm>
          <a:prstGeom prst="ellipse">
            <a:avLst/>
          </a:prstGeom>
          <a:solidFill>
            <a:schemeClr val="accent6">
              <a:lumMod val="75000"/>
            </a:schemeClr>
          </a:solid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5">
              <a:tint val="50000"/>
              <a:hueOff val="0"/>
              <a:satOff val="0"/>
              <a:lumOff val="0"/>
              <a:alphaOff val="0"/>
            </a:schemeClr>
          </a:effectRef>
          <a:fontRef idx="minor">
            <a:schemeClr val="lt1">
              <a:hueOff val="0"/>
              <a:satOff val="0"/>
              <a:lumOff val="0"/>
              <a:alphaOff val="0"/>
            </a:schemeClr>
          </a:fontRef>
        </p:style>
      </p:sp>
      <p:sp>
        <p:nvSpPr>
          <p:cNvPr id="10" name="TextBox 2"/>
          <p:cNvSpPr txBox="1"/>
          <p:nvPr/>
        </p:nvSpPr>
        <p:spPr>
          <a:xfrm>
            <a:off x="1168400" y="555907"/>
            <a:ext cx="9448800" cy="936154"/>
          </a:xfrm>
          <a:prstGeom prst="rect">
            <a:avLst/>
          </a:prstGeom>
        </p:spPr>
        <p:txBody>
          <a:bodyPr wrap="square" lIns="0" tIns="0" rIns="0" bIns="0" rtlCol="0" anchor="t">
            <a:spAutoFit/>
          </a:bodyPr>
          <a:lstStyle/>
          <a:p>
            <a:pPr>
              <a:lnSpc>
                <a:spcPts val="7280"/>
              </a:lnSpc>
              <a:spcBef>
                <a:spcPct val="0"/>
              </a:spcBef>
            </a:pPr>
            <a:r>
              <a:rPr lang="en-US" sz="5200" dirty="0" smtClean="0">
                <a:solidFill>
                  <a:srgbClr val="DFEB33"/>
                </a:solidFill>
                <a:latin typeface="Raleway Bold"/>
              </a:rPr>
              <a:t>BUSINESS SOLUTIONS</a:t>
            </a:r>
            <a:endParaRPr lang="en-US" sz="5200" dirty="0">
              <a:solidFill>
                <a:srgbClr val="DFEB33"/>
              </a:solidFill>
              <a:latin typeface="Raleway Bold"/>
            </a:endParaRPr>
          </a:p>
        </p:txBody>
      </p:sp>
      <p:sp>
        <p:nvSpPr>
          <p:cNvPr id="11" name="AutoShape 3"/>
          <p:cNvSpPr/>
          <p:nvPr/>
        </p:nvSpPr>
        <p:spPr>
          <a:xfrm>
            <a:off x="1143000" y="1442136"/>
            <a:ext cx="13619197" cy="0"/>
          </a:xfrm>
          <a:prstGeom prst="line">
            <a:avLst/>
          </a:prstGeom>
          <a:ln w="19050" cap="rnd">
            <a:solidFill>
              <a:srgbClr val="FFFFFF"/>
            </a:solidFill>
            <a:prstDash val="solid"/>
            <a:headEnd type="none" w="sm" len="sm"/>
            <a:tailEnd type="none" w="sm" len="sm"/>
          </a:ln>
        </p:spPr>
      </p:sp>
      <p:sp>
        <p:nvSpPr>
          <p:cNvPr id="2" name="Rectangle 1"/>
          <p:cNvSpPr/>
          <p:nvPr/>
        </p:nvSpPr>
        <p:spPr>
          <a:xfrm>
            <a:off x="5892800" y="1869186"/>
            <a:ext cx="6858000" cy="1200329"/>
          </a:xfrm>
          <a:prstGeom prst="rect">
            <a:avLst/>
          </a:prstGeom>
        </p:spPr>
        <p:txBody>
          <a:bodyPr wrap="square">
            <a:spAutoFit/>
          </a:bodyPr>
          <a:lstStyle/>
          <a:p>
            <a:r>
              <a:rPr lang="en-US" sz="2400" dirty="0" smtClean="0">
                <a:solidFill>
                  <a:schemeClr val="bg1"/>
                </a:solidFill>
              </a:rPr>
              <a:t>EDA</a:t>
            </a:r>
          </a:p>
          <a:p>
            <a:pPr marL="285750" lvl="0" indent="-285750">
              <a:buFont typeface="Arial" panose="020B0604020202020204" pitchFamily="34" charset="0"/>
              <a:buChar char="•"/>
            </a:pPr>
            <a:r>
              <a:rPr lang="en-US" sz="2400" dirty="0" smtClean="0">
                <a:solidFill>
                  <a:schemeClr val="bg1"/>
                </a:solidFill>
              </a:rPr>
              <a:t>Reviews </a:t>
            </a:r>
            <a:r>
              <a:rPr lang="en-US" sz="2400" dirty="0">
                <a:solidFill>
                  <a:schemeClr val="bg1"/>
                </a:solidFill>
              </a:rPr>
              <a:t>Increased </a:t>
            </a:r>
            <a:r>
              <a:rPr lang="en-US" sz="2400" dirty="0" smtClean="0">
                <a:solidFill>
                  <a:schemeClr val="bg1"/>
                </a:solidFill>
              </a:rPr>
              <a:t>over </a:t>
            </a:r>
            <a:r>
              <a:rPr lang="en-US" sz="2400" dirty="0">
                <a:solidFill>
                  <a:schemeClr val="bg1"/>
                </a:solidFill>
              </a:rPr>
              <a:t>the Period of time </a:t>
            </a:r>
          </a:p>
          <a:p>
            <a:pPr marL="285750" lvl="0" indent="-285750">
              <a:buFont typeface="Arial" panose="020B0604020202020204" pitchFamily="34" charset="0"/>
              <a:buChar char="•"/>
            </a:pPr>
            <a:r>
              <a:rPr lang="en-US" sz="2400" dirty="0">
                <a:solidFill>
                  <a:schemeClr val="bg1"/>
                </a:solidFill>
              </a:rPr>
              <a:t>Market Trend </a:t>
            </a:r>
            <a:r>
              <a:rPr lang="en-US" sz="2400" dirty="0" smtClean="0">
                <a:solidFill>
                  <a:schemeClr val="bg1"/>
                </a:solidFill>
              </a:rPr>
              <a:t>increased</a:t>
            </a:r>
            <a:r>
              <a:rPr lang="en-US" sz="2400" dirty="0">
                <a:solidFill>
                  <a:schemeClr val="bg1"/>
                </a:solidFill>
              </a:rPr>
              <a:t> over the Period of time</a:t>
            </a:r>
            <a:endParaRPr lang="en-US" sz="2400" dirty="0">
              <a:solidFill>
                <a:schemeClr val="bg1"/>
              </a:solidFill>
            </a:endParaRPr>
          </a:p>
        </p:txBody>
      </p:sp>
      <p:sp>
        <p:nvSpPr>
          <p:cNvPr id="12" name="Rectangle 11"/>
          <p:cNvSpPr/>
          <p:nvPr/>
        </p:nvSpPr>
        <p:spPr>
          <a:xfrm>
            <a:off x="5898116" y="3619500"/>
            <a:ext cx="6858000" cy="1200329"/>
          </a:xfrm>
          <a:prstGeom prst="rect">
            <a:avLst/>
          </a:prstGeom>
        </p:spPr>
        <p:txBody>
          <a:bodyPr wrap="square">
            <a:spAutoFit/>
          </a:bodyPr>
          <a:lstStyle/>
          <a:p>
            <a:pPr lvl="0"/>
            <a:r>
              <a:rPr lang="en-US" sz="2400" b="1" dirty="0">
                <a:solidFill>
                  <a:schemeClr val="bg1"/>
                </a:solidFill>
                <a:latin typeface="+mj-lt"/>
              </a:rPr>
              <a:t>BI-GRAM</a:t>
            </a:r>
          </a:p>
          <a:p>
            <a:pPr marL="342900" lvl="0" indent="-342900">
              <a:buFont typeface="Arial" panose="020B0604020202020204" pitchFamily="34" charset="0"/>
              <a:buChar char="•"/>
            </a:pPr>
            <a:r>
              <a:rPr lang="en-US" sz="2400" dirty="0">
                <a:solidFill>
                  <a:schemeClr val="bg1"/>
                </a:solidFill>
                <a:latin typeface="+mj-lt"/>
              </a:rPr>
              <a:t>Positive words Increased </a:t>
            </a:r>
            <a:r>
              <a:rPr lang="en-US" sz="2400" dirty="0" smtClean="0">
                <a:solidFill>
                  <a:schemeClr val="bg1"/>
                </a:solidFill>
                <a:latin typeface="+mj-lt"/>
              </a:rPr>
              <a:t>over the Period </a:t>
            </a:r>
            <a:r>
              <a:rPr lang="en-US" sz="2400" dirty="0">
                <a:solidFill>
                  <a:schemeClr val="bg1"/>
                </a:solidFill>
                <a:latin typeface="+mj-lt"/>
              </a:rPr>
              <a:t>of </a:t>
            </a:r>
            <a:r>
              <a:rPr lang="en-US" sz="2400" dirty="0" smtClean="0">
                <a:solidFill>
                  <a:schemeClr val="bg1"/>
                </a:solidFill>
                <a:latin typeface="+mj-lt"/>
              </a:rPr>
              <a:t>time</a:t>
            </a:r>
          </a:p>
          <a:p>
            <a:pPr marL="342900" lvl="0" indent="-342900">
              <a:buFont typeface="Arial" panose="020B0604020202020204" pitchFamily="34" charset="0"/>
              <a:buChar char="•"/>
            </a:pPr>
            <a:r>
              <a:rPr lang="en-US" sz="2400" dirty="0" smtClean="0">
                <a:solidFill>
                  <a:schemeClr val="bg1"/>
                </a:solidFill>
                <a:latin typeface="+mj-lt"/>
              </a:rPr>
              <a:t>Customer </a:t>
            </a:r>
            <a:r>
              <a:rPr lang="en-US" sz="2400" dirty="0">
                <a:solidFill>
                  <a:schemeClr val="bg1"/>
                </a:solidFill>
                <a:latin typeface="+mj-lt"/>
              </a:rPr>
              <a:t>Service and </a:t>
            </a:r>
            <a:r>
              <a:rPr lang="en-US" sz="2400" dirty="0" smtClean="0">
                <a:solidFill>
                  <a:schemeClr val="bg1"/>
                </a:solidFill>
                <a:latin typeface="+mj-lt"/>
              </a:rPr>
              <a:t>Dead stocks </a:t>
            </a:r>
            <a:r>
              <a:rPr lang="en-US" sz="2400" dirty="0">
                <a:solidFill>
                  <a:schemeClr val="bg1"/>
                </a:solidFill>
                <a:latin typeface="+mj-lt"/>
              </a:rPr>
              <a:t>vigilance</a:t>
            </a:r>
            <a:endParaRPr lang="en-US" sz="2400" b="1" dirty="0">
              <a:solidFill>
                <a:schemeClr val="bg1"/>
              </a:solidFill>
              <a:latin typeface="+mj-lt"/>
            </a:endParaRPr>
          </a:p>
        </p:txBody>
      </p:sp>
      <p:sp>
        <p:nvSpPr>
          <p:cNvPr id="13" name="Rectangle 12"/>
          <p:cNvSpPr/>
          <p:nvPr/>
        </p:nvSpPr>
        <p:spPr>
          <a:xfrm>
            <a:off x="5859130" y="5253228"/>
            <a:ext cx="6858000" cy="1569660"/>
          </a:xfrm>
          <a:prstGeom prst="rect">
            <a:avLst/>
          </a:prstGeom>
        </p:spPr>
        <p:txBody>
          <a:bodyPr wrap="square">
            <a:spAutoFit/>
          </a:bodyPr>
          <a:lstStyle/>
          <a:p>
            <a:pPr lvl="0" defTabSz="1066800"/>
            <a:r>
              <a:rPr lang="en-US" sz="2400" b="1" dirty="0" smtClean="0">
                <a:solidFill>
                  <a:schemeClr val="bg1"/>
                </a:solidFill>
                <a:latin typeface="+mj-lt"/>
              </a:rPr>
              <a:t>Sentiment </a:t>
            </a:r>
            <a:r>
              <a:rPr lang="en-US" sz="2400" b="1" dirty="0">
                <a:solidFill>
                  <a:schemeClr val="bg1"/>
                </a:solidFill>
                <a:latin typeface="+mj-lt"/>
              </a:rPr>
              <a:t>A</a:t>
            </a:r>
            <a:r>
              <a:rPr lang="en-US" sz="2400" b="1" dirty="0" smtClean="0">
                <a:solidFill>
                  <a:schemeClr val="bg1"/>
                </a:solidFill>
                <a:latin typeface="+mj-lt"/>
              </a:rPr>
              <a:t>nalysis</a:t>
            </a:r>
          </a:p>
          <a:p>
            <a:pPr marL="342900" lvl="0" indent="-342900">
              <a:buFont typeface="Arial" panose="020B0604020202020204" pitchFamily="34" charset="0"/>
              <a:buChar char="•"/>
            </a:pPr>
            <a:r>
              <a:rPr lang="en-US" sz="2400" dirty="0">
                <a:solidFill>
                  <a:schemeClr val="bg1"/>
                </a:solidFill>
                <a:latin typeface="+mj-lt"/>
              </a:rPr>
              <a:t>Language detection and Conversion</a:t>
            </a:r>
          </a:p>
          <a:p>
            <a:pPr marL="342900" lvl="0" indent="-342900">
              <a:buFont typeface="Arial" panose="020B0604020202020204" pitchFamily="34" charset="0"/>
              <a:buChar char="•"/>
            </a:pPr>
            <a:r>
              <a:rPr lang="en-US" sz="2400" dirty="0">
                <a:solidFill>
                  <a:schemeClr val="bg1"/>
                </a:solidFill>
                <a:latin typeface="+mj-lt"/>
              </a:rPr>
              <a:t>Automated Sentiment Predictions</a:t>
            </a:r>
          </a:p>
          <a:p>
            <a:pPr lvl="0" defTabSz="1066800"/>
            <a:r>
              <a:rPr lang="en-US" sz="2400" b="1" dirty="0" smtClean="0"/>
              <a:t> </a:t>
            </a:r>
            <a:endParaRPr lang="en-US" sz="2400" b="1" dirty="0"/>
          </a:p>
        </p:txBody>
      </p:sp>
      <p:sp>
        <p:nvSpPr>
          <p:cNvPr id="14" name="Rectangle 13"/>
          <p:cNvSpPr/>
          <p:nvPr/>
        </p:nvSpPr>
        <p:spPr>
          <a:xfrm>
            <a:off x="5892800" y="6975771"/>
            <a:ext cx="6858000" cy="1631216"/>
          </a:xfrm>
          <a:prstGeom prst="rect">
            <a:avLst/>
          </a:prstGeom>
        </p:spPr>
        <p:txBody>
          <a:bodyPr wrap="square">
            <a:spAutoFit/>
          </a:bodyPr>
          <a:lstStyle/>
          <a:p>
            <a:pPr lvl="0"/>
            <a:r>
              <a:rPr lang="en-US" sz="2400" b="1" dirty="0">
                <a:solidFill>
                  <a:schemeClr val="bg1"/>
                </a:solidFill>
                <a:latin typeface="+mj-lt"/>
              </a:rPr>
              <a:t>Clustering</a:t>
            </a:r>
          </a:p>
          <a:p>
            <a:pPr marL="342900" lvl="0" indent="-342900">
              <a:buFont typeface="Arial" panose="020B0604020202020204" pitchFamily="34" charset="0"/>
              <a:buChar char="•"/>
            </a:pPr>
            <a:r>
              <a:rPr lang="en-US" sz="2400" dirty="0">
                <a:solidFill>
                  <a:schemeClr val="bg1"/>
                </a:solidFill>
                <a:latin typeface="+mj-lt"/>
              </a:rPr>
              <a:t>Top and Bottom Products</a:t>
            </a:r>
          </a:p>
          <a:p>
            <a:pPr marL="342900" lvl="0" indent="-342900">
              <a:buFont typeface="Arial" panose="020B0604020202020204" pitchFamily="34" charset="0"/>
              <a:buChar char="•"/>
            </a:pPr>
            <a:r>
              <a:rPr lang="en-US" sz="2400" dirty="0">
                <a:solidFill>
                  <a:schemeClr val="bg1"/>
                </a:solidFill>
                <a:latin typeface="+mj-lt"/>
              </a:rPr>
              <a:t>Customer Segmentation</a:t>
            </a:r>
          </a:p>
          <a:p>
            <a:pPr lvl="0" defTabSz="1066800"/>
            <a:r>
              <a:rPr lang="en-US" sz="2400" b="1" dirty="0" smtClean="0"/>
              <a:t> </a:t>
            </a:r>
            <a:endParaRPr lang="en-US" sz="2400" b="1" dirty="0"/>
          </a:p>
        </p:txBody>
      </p:sp>
    </p:spTree>
    <p:extLst>
      <p:ext uri="{BB962C8B-B14F-4D97-AF65-F5344CB8AC3E}">
        <p14:creationId xmlns:p14="http://schemas.microsoft.com/office/powerpoint/2010/main" val="1174633821"/>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67200" y="4533900"/>
            <a:ext cx="9677400" cy="971997"/>
          </a:xfrm>
          <a:prstGeom prst="rect">
            <a:avLst/>
          </a:prstGeom>
        </p:spPr>
        <p:txBody>
          <a:bodyPr wrap="square" lIns="0" tIns="0" rIns="0" bIns="0" rtlCol="0" anchor="t">
            <a:spAutoFit/>
          </a:bodyPr>
          <a:lstStyle/>
          <a:p>
            <a:pPr algn="ctr">
              <a:lnSpc>
                <a:spcPts val="7280"/>
              </a:lnSpc>
              <a:spcBef>
                <a:spcPct val="0"/>
              </a:spcBef>
            </a:pPr>
            <a:r>
              <a:rPr lang="en-US" sz="8800" dirty="0">
                <a:solidFill>
                  <a:srgbClr val="DFEB33"/>
                </a:solidFill>
                <a:latin typeface="Raleway Bold"/>
              </a:rPr>
              <a:t>THANK YOU</a:t>
            </a:r>
          </a:p>
        </p:txBody>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extLst>
      <p:ext uri="{BB962C8B-B14F-4D97-AF65-F5344CB8AC3E}">
        <p14:creationId xmlns:p14="http://schemas.microsoft.com/office/powerpoint/2010/main" val="966312588"/>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97525" cy="5120291"/>
            <a:chOff x="0" y="0"/>
            <a:chExt cx="24396700" cy="8237245"/>
          </a:xfrm>
        </p:grpSpPr>
        <p:pic>
          <p:nvPicPr>
            <p:cNvPr id="3" name="Picture 3"/>
            <p:cNvPicPr>
              <a:picLocks noChangeAspect="1"/>
            </p:cNvPicPr>
            <p:nvPr/>
          </p:nvPicPr>
          <p:blipFill>
            <a:blip r:embed="rId2"/>
            <a:srcRect t="27490" b="27490"/>
            <a:stretch>
              <a:fillRect/>
            </a:stretch>
          </p:blipFill>
          <p:spPr>
            <a:xfrm>
              <a:off x="0" y="0"/>
              <a:ext cx="24396700" cy="8237245"/>
            </a:xfrm>
            <a:prstGeom prst="rect">
              <a:avLst/>
            </a:prstGeom>
          </p:spPr>
        </p:pic>
      </p:grpSp>
      <p:grpSp>
        <p:nvGrpSpPr>
          <p:cNvPr id="4" name="Group 4"/>
          <p:cNvGrpSpPr/>
          <p:nvPr/>
        </p:nvGrpSpPr>
        <p:grpSpPr>
          <a:xfrm>
            <a:off x="3289581" y="1651789"/>
            <a:ext cx="11708838" cy="2623185"/>
            <a:chOff x="0" y="0"/>
            <a:chExt cx="4271416" cy="956945"/>
          </a:xfrm>
        </p:grpSpPr>
        <p:sp>
          <p:nvSpPr>
            <p:cNvPr id="5" name="Freeform 5"/>
            <p:cNvSpPr/>
            <p:nvPr/>
          </p:nvSpPr>
          <p:spPr>
            <a:xfrm>
              <a:off x="0" y="0"/>
              <a:ext cx="4271416" cy="956945"/>
            </a:xfrm>
            <a:custGeom>
              <a:avLst/>
              <a:gdLst/>
              <a:ahLst/>
              <a:cxnLst/>
              <a:rect l="l" t="t" r="r" b="b"/>
              <a:pathLst>
                <a:path w="4271416" h="956945">
                  <a:moveTo>
                    <a:pt x="0" y="0"/>
                  </a:moveTo>
                  <a:lnTo>
                    <a:pt x="4271416" y="0"/>
                  </a:lnTo>
                  <a:lnTo>
                    <a:pt x="4271416" y="956945"/>
                  </a:lnTo>
                  <a:lnTo>
                    <a:pt x="0" y="956945"/>
                  </a:lnTo>
                  <a:close/>
                </a:path>
              </a:pathLst>
            </a:custGeom>
            <a:solidFill>
              <a:srgbClr val="202B3D">
                <a:alpha val="80000"/>
              </a:srgbClr>
            </a:solidFill>
          </p:spPr>
        </p:sp>
      </p:grpSp>
      <p:grpSp>
        <p:nvGrpSpPr>
          <p:cNvPr id="6" name="Group 6"/>
          <p:cNvGrpSpPr/>
          <p:nvPr/>
        </p:nvGrpSpPr>
        <p:grpSpPr>
          <a:xfrm rot="-10800000">
            <a:off x="17084797" y="0"/>
            <a:ext cx="1212728" cy="1210788"/>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8" name="TextBox 8"/>
          <p:cNvSpPr txBox="1"/>
          <p:nvPr/>
        </p:nvSpPr>
        <p:spPr>
          <a:xfrm>
            <a:off x="3289581" y="1969709"/>
            <a:ext cx="11708838" cy="2031325"/>
          </a:xfrm>
          <a:prstGeom prst="rect">
            <a:avLst/>
          </a:prstGeom>
        </p:spPr>
        <p:txBody>
          <a:bodyPr lIns="0" tIns="0" rIns="0" bIns="0" rtlCol="0" anchor="t">
            <a:spAutoFit/>
          </a:bodyPr>
          <a:lstStyle/>
          <a:p>
            <a:pPr algn="ctr">
              <a:spcBef>
                <a:spcPct val="0"/>
              </a:spcBef>
            </a:pPr>
            <a:r>
              <a:rPr lang="en-US" sz="6600" b="1" dirty="0" smtClean="0">
                <a:solidFill>
                  <a:srgbClr val="FFFF00"/>
                </a:solidFill>
                <a:latin typeface="Times New Roman" panose="02020603050405020304" pitchFamily="18" charset="0"/>
                <a:cs typeface="Times New Roman" panose="02020603050405020304" pitchFamily="18" charset="0"/>
              </a:rPr>
              <a:t>THE OBJECTIVE OF THE PROJECT</a:t>
            </a:r>
            <a:endParaRPr lang="en-US" sz="6600" b="1" dirty="0">
              <a:solidFill>
                <a:srgbClr val="FFFF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FC116E4-11E5-AD77-CDC2-0D5DEC52B912}"/>
              </a:ext>
            </a:extLst>
          </p:cNvPr>
          <p:cNvSpPr txBox="1"/>
          <p:nvPr/>
        </p:nvSpPr>
        <p:spPr>
          <a:xfrm>
            <a:off x="830201" y="5926763"/>
            <a:ext cx="16627597" cy="3477875"/>
          </a:xfrm>
          <a:prstGeom prst="rect">
            <a:avLst/>
          </a:prstGeom>
          <a:noFill/>
        </p:spPr>
        <p:txBody>
          <a:bodyPr wrap="square" rtlCol="0">
            <a:spAutoFit/>
          </a:bodyPr>
          <a:lstStyle/>
          <a:p>
            <a:pPr marL="571500" indent="-571500" algn="just">
              <a:buFont typeface="Wingdings" panose="05000000000000000000" pitchFamily="2" charset="2"/>
              <a:buChar char="Ø"/>
            </a:pPr>
            <a:r>
              <a:rPr lang="en-IN" sz="4400" dirty="0">
                <a:solidFill>
                  <a:schemeClr val="bg1"/>
                </a:solidFill>
                <a:latin typeface="Times New Roman" panose="02020603050405020304" pitchFamily="18" charset="0"/>
                <a:cs typeface="Times New Roman" panose="02020603050405020304" pitchFamily="18" charset="0"/>
              </a:rPr>
              <a:t>To develop an automated system to analyze and monitor an enormous number of reviews</a:t>
            </a:r>
            <a:r>
              <a:rPr lang="en-IN" sz="4400" dirty="0" smtClean="0">
                <a:solidFill>
                  <a:schemeClr val="bg1"/>
                </a:solidFill>
                <a:latin typeface="Times New Roman" panose="02020603050405020304" pitchFamily="18" charset="0"/>
                <a:cs typeface="Times New Roman" panose="02020603050405020304" pitchFamily="18" charset="0"/>
              </a:rPr>
              <a:t>.</a:t>
            </a:r>
          </a:p>
          <a:p>
            <a:pPr marL="571500" indent="-571500" algn="just">
              <a:buFont typeface="Wingdings" panose="05000000000000000000" pitchFamily="2" charset="2"/>
              <a:buChar char="Ø"/>
            </a:pPr>
            <a:endParaRPr lang="en-IN" sz="4400" dirty="0">
              <a:solidFill>
                <a:schemeClr val="bg1"/>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IN" sz="4400" dirty="0">
                <a:solidFill>
                  <a:schemeClr val="bg1"/>
                </a:solidFill>
                <a:latin typeface="Times New Roman" panose="02020603050405020304" pitchFamily="18" charset="0"/>
                <a:cs typeface="Times New Roman" panose="02020603050405020304" pitchFamily="18" charset="0"/>
              </a:rPr>
              <a:t>To Increase the success rate of existing and new products and market campaigns.</a:t>
            </a: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084797" y="0"/>
            <a:ext cx="1212728" cy="121078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4" name="TextBox 4"/>
          <p:cNvSpPr txBox="1"/>
          <p:nvPr/>
        </p:nvSpPr>
        <p:spPr>
          <a:xfrm>
            <a:off x="1464463" y="1181100"/>
            <a:ext cx="9413324" cy="941348"/>
          </a:xfrm>
          <a:prstGeom prst="rect">
            <a:avLst/>
          </a:prstGeom>
        </p:spPr>
        <p:txBody>
          <a:bodyPr lIns="0" tIns="0" rIns="0" bIns="0" rtlCol="0" anchor="t">
            <a:spAutoFit/>
          </a:bodyPr>
          <a:lstStyle/>
          <a:p>
            <a:pPr>
              <a:lnSpc>
                <a:spcPts val="8119"/>
              </a:lnSpc>
              <a:spcBef>
                <a:spcPct val="0"/>
              </a:spcBef>
            </a:pPr>
            <a:r>
              <a:rPr lang="en-US" sz="5400" b="1" dirty="0">
                <a:solidFill>
                  <a:srgbClr val="FFFF00"/>
                </a:solidFill>
                <a:latin typeface="Times New Roman" panose="02020603050405020304" pitchFamily="18" charset="0"/>
                <a:cs typeface="Times New Roman" panose="02020603050405020304" pitchFamily="18" charset="0"/>
              </a:rPr>
              <a:t>TABLE OF CONTENT </a:t>
            </a:r>
            <a:r>
              <a:rPr lang="en-US" sz="5400" b="1" dirty="0" smtClean="0">
                <a:solidFill>
                  <a:srgbClr val="FFFF00"/>
                </a:solidFill>
                <a:latin typeface="Times New Roman" panose="02020603050405020304" pitchFamily="18" charset="0"/>
                <a:cs typeface="Times New Roman" panose="02020603050405020304" pitchFamily="18" charset="0"/>
              </a:rPr>
              <a:t> </a:t>
            </a:r>
            <a:endParaRPr lang="en-US" sz="5400" b="1" dirty="0">
              <a:solidFill>
                <a:srgbClr val="FFFF00"/>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1219200" y="2494596"/>
            <a:ext cx="11221181" cy="7298152"/>
          </a:xfrm>
          <a:prstGeom prst="rect">
            <a:avLst/>
          </a:prstGeom>
        </p:spPr>
        <p:txBody>
          <a:bodyPr wrap="square" lIns="0" tIns="0" rIns="0" bIns="0" rtlCol="0" anchor="t">
            <a:spAutoFit/>
          </a:bodyPr>
          <a:lstStyle/>
          <a:p>
            <a:pPr marL="791457" lvl="1" indent="-457200">
              <a:lnSpc>
                <a:spcPct val="150000"/>
              </a:lnSpc>
              <a:buFont typeface="Wingdings" panose="05000000000000000000" pitchFamily="2" charset="2"/>
              <a:buChar char="Ø"/>
            </a:pPr>
            <a:r>
              <a:rPr lang="en-US" sz="3200" dirty="0">
                <a:solidFill>
                  <a:srgbClr val="FFFFFF"/>
                </a:solidFill>
                <a:latin typeface="Times New Roman" panose="02020603050405020304" pitchFamily="18" charset="0"/>
                <a:cs typeface="Times New Roman" panose="02020603050405020304" pitchFamily="18" charset="0"/>
              </a:rPr>
              <a:t> PREPROCESSING AND CLEANING</a:t>
            </a:r>
          </a:p>
          <a:p>
            <a:pPr marL="791457" lvl="1" indent="-457200">
              <a:lnSpc>
                <a:spcPct val="150000"/>
              </a:lnSpc>
              <a:buFont typeface="Wingdings" panose="05000000000000000000" pitchFamily="2" charset="2"/>
              <a:buChar char="Ø"/>
            </a:pPr>
            <a:r>
              <a:rPr lang="en-US" sz="3200" dirty="0">
                <a:solidFill>
                  <a:srgbClr val="FFFFFF"/>
                </a:solidFill>
                <a:latin typeface="Times New Roman" panose="02020603050405020304" pitchFamily="18" charset="0"/>
                <a:cs typeface="Times New Roman" panose="02020603050405020304" pitchFamily="18" charset="0"/>
              </a:rPr>
              <a:t> EXPLORATORY DATA  ANALYSIS  </a:t>
            </a:r>
          </a:p>
          <a:p>
            <a:pPr marL="791457" lvl="1" indent="-457200">
              <a:lnSpc>
                <a:spcPct val="150000"/>
              </a:lnSpc>
              <a:buFont typeface="Wingdings" panose="05000000000000000000" pitchFamily="2" charset="2"/>
              <a:buChar char="Ø"/>
            </a:pPr>
            <a:r>
              <a:rPr lang="en-US" sz="3200" dirty="0">
                <a:solidFill>
                  <a:srgbClr val="FFFFFF"/>
                </a:solidFill>
                <a:latin typeface="Times New Roman" panose="02020603050405020304" pitchFamily="18" charset="0"/>
                <a:cs typeface="Times New Roman" panose="02020603050405020304" pitchFamily="18" charset="0"/>
              </a:rPr>
              <a:t> SENTIMENT ANALYSIS</a:t>
            </a:r>
          </a:p>
          <a:p>
            <a:pPr marL="791457" lvl="1" indent="-457200">
              <a:lnSpc>
                <a:spcPct val="150000"/>
              </a:lnSpc>
              <a:buFont typeface="Wingdings" panose="05000000000000000000" pitchFamily="2" charset="2"/>
              <a:buChar char="Ø"/>
            </a:pPr>
            <a:r>
              <a:rPr lang="en-US" sz="3200" dirty="0">
                <a:solidFill>
                  <a:srgbClr val="FFFFFF"/>
                </a:solidFill>
                <a:latin typeface="Times New Roman" panose="02020603050405020304" pitchFamily="18" charset="0"/>
                <a:cs typeface="Times New Roman" panose="02020603050405020304" pitchFamily="18" charset="0"/>
              </a:rPr>
              <a:t> TEXT CLASSIFICATION</a:t>
            </a:r>
          </a:p>
          <a:p>
            <a:pPr marL="791457" lvl="1" indent="-457200">
              <a:lnSpc>
                <a:spcPct val="150000"/>
              </a:lnSpc>
              <a:buFont typeface="Wingdings" panose="05000000000000000000" pitchFamily="2" charset="2"/>
              <a:buChar char="Ø"/>
            </a:pPr>
            <a:r>
              <a:rPr lang="en-US" sz="3200" dirty="0">
                <a:solidFill>
                  <a:srgbClr val="FFFFFF"/>
                </a:solidFill>
                <a:latin typeface="Times New Roman" panose="02020603050405020304" pitchFamily="18" charset="0"/>
                <a:cs typeface="Times New Roman" panose="02020603050405020304" pitchFamily="18" charset="0"/>
              </a:rPr>
              <a:t> TIME SERIES ANALYSIS </a:t>
            </a:r>
          </a:p>
          <a:p>
            <a:pPr marL="791457" lvl="1" indent="-457200">
              <a:lnSpc>
                <a:spcPct val="150000"/>
              </a:lnSpc>
              <a:buFont typeface="Wingdings" panose="05000000000000000000" pitchFamily="2" charset="2"/>
              <a:buChar char="Ø"/>
            </a:pPr>
            <a:r>
              <a:rPr lang="en-US" sz="3200" dirty="0">
                <a:solidFill>
                  <a:srgbClr val="FFFFFF"/>
                </a:solidFill>
                <a:latin typeface="Times New Roman" panose="02020603050405020304" pitchFamily="18" charset="0"/>
                <a:cs typeface="Times New Roman" panose="02020603050405020304" pitchFamily="18" charset="0"/>
              </a:rPr>
              <a:t> CLUSTERING</a:t>
            </a:r>
          </a:p>
          <a:p>
            <a:pPr marL="791457" lvl="1" indent="-457200">
              <a:lnSpc>
                <a:spcPct val="150000"/>
              </a:lnSpc>
              <a:buFont typeface="Wingdings" panose="05000000000000000000" pitchFamily="2" charset="2"/>
              <a:buChar char="Ø"/>
            </a:pPr>
            <a:r>
              <a:rPr lang="en-US" sz="3200" dirty="0">
                <a:solidFill>
                  <a:srgbClr val="FFFFFF"/>
                </a:solidFill>
                <a:latin typeface="Times New Roman" panose="02020603050405020304" pitchFamily="18" charset="0"/>
                <a:cs typeface="Times New Roman" panose="02020603050405020304" pitchFamily="18" charset="0"/>
              </a:rPr>
              <a:t> PRODUCT RECOMMENDATION </a:t>
            </a:r>
          </a:p>
          <a:p>
            <a:pPr marL="791457" lvl="1" indent="-457200">
              <a:lnSpc>
                <a:spcPct val="150000"/>
              </a:lnSpc>
              <a:buFont typeface="Wingdings" panose="05000000000000000000" pitchFamily="2" charset="2"/>
              <a:buChar char="Ø"/>
            </a:pPr>
            <a:r>
              <a:rPr lang="en-US" sz="3200" dirty="0">
                <a:solidFill>
                  <a:srgbClr val="FFFFFF"/>
                </a:solidFill>
                <a:latin typeface="Times New Roman" panose="02020603050405020304" pitchFamily="18" charset="0"/>
                <a:cs typeface="Times New Roman" panose="02020603050405020304" pitchFamily="18" charset="0"/>
              </a:rPr>
              <a:t> CUSTOMER SEGMENTATION</a:t>
            </a:r>
          </a:p>
          <a:p>
            <a:pPr marL="791457" lvl="1" indent="-457200">
              <a:lnSpc>
                <a:spcPct val="150000"/>
              </a:lnSpc>
              <a:buFont typeface="Wingdings" panose="05000000000000000000" pitchFamily="2" charset="2"/>
              <a:buChar char="Ø"/>
            </a:pPr>
            <a:r>
              <a:rPr lang="en-US" sz="3200" dirty="0">
                <a:solidFill>
                  <a:srgbClr val="FFFFFF"/>
                </a:solidFill>
                <a:latin typeface="Times New Roman" panose="02020603050405020304" pitchFamily="18" charset="0"/>
                <a:cs typeface="Times New Roman" panose="02020603050405020304" pitchFamily="18" charset="0"/>
              </a:rPr>
              <a:t> SUMMARY TABLE</a:t>
            </a:r>
          </a:p>
          <a:p>
            <a:pPr marL="791457" lvl="1" indent="-457200">
              <a:lnSpc>
                <a:spcPct val="150000"/>
              </a:lnSpc>
              <a:buFont typeface="Wingdings" panose="05000000000000000000" pitchFamily="2" charset="2"/>
              <a:buChar char="Ø"/>
            </a:pPr>
            <a:r>
              <a:rPr lang="en-US" sz="3200" dirty="0">
                <a:solidFill>
                  <a:srgbClr val="FFFFFF"/>
                </a:solidFill>
                <a:latin typeface="Times New Roman" panose="02020603050405020304" pitchFamily="18" charset="0"/>
                <a:cs typeface="Times New Roman" panose="02020603050405020304" pitchFamily="18" charset="0"/>
              </a:rPr>
              <a:t>BUSINESS SOLUTIONS</a:t>
            </a:r>
          </a:p>
        </p:txBody>
      </p:sp>
      <p:sp>
        <p:nvSpPr>
          <p:cNvPr id="6" name="AutoShape 6"/>
          <p:cNvSpPr/>
          <p:nvPr/>
        </p:nvSpPr>
        <p:spPr>
          <a:xfrm>
            <a:off x="1464463" y="2186306"/>
            <a:ext cx="11221181" cy="0"/>
          </a:xfrm>
          <a:prstGeom prst="line">
            <a:avLst/>
          </a:prstGeom>
          <a:ln w="19050" cap="rnd">
            <a:solidFill>
              <a:srgbClr val="FFFFFF"/>
            </a:solidFill>
            <a:prstDash val="solid"/>
            <a:headEnd type="none" w="sm" len="sm"/>
            <a:tailEnd type="none" w="sm" len="sm"/>
          </a:ln>
        </p:spPr>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084797" y="0"/>
            <a:ext cx="1212728" cy="121078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4" name="TextBox 4"/>
          <p:cNvSpPr txBox="1"/>
          <p:nvPr/>
        </p:nvSpPr>
        <p:spPr>
          <a:xfrm>
            <a:off x="1028700" y="923925"/>
            <a:ext cx="12276817" cy="858440"/>
          </a:xfrm>
          <a:prstGeom prst="rect">
            <a:avLst/>
          </a:prstGeom>
        </p:spPr>
        <p:txBody>
          <a:bodyPr lIns="0" tIns="0" rIns="0" bIns="0" rtlCol="0" anchor="t">
            <a:spAutoFit/>
          </a:bodyPr>
          <a:lstStyle/>
          <a:p>
            <a:pPr>
              <a:lnSpc>
                <a:spcPts val="7280"/>
              </a:lnSpc>
              <a:spcBef>
                <a:spcPct val="0"/>
              </a:spcBef>
            </a:pPr>
            <a:r>
              <a:rPr lang="en-US" sz="5200" dirty="0">
                <a:solidFill>
                  <a:srgbClr val="FFFF00"/>
                </a:solidFill>
                <a:latin typeface="Times New Roman" panose="02020603050405020304" pitchFamily="18" charset="0"/>
                <a:cs typeface="Times New Roman" panose="02020603050405020304" pitchFamily="18" charset="0"/>
              </a:rPr>
              <a:t>PREPROCESSING AND CLEANING</a:t>
            </a:r>
          </a:p>
        </p:txBody>
      </p:sp>
      <p:sp>
        <p:nvSpPr>
          <p:cNvPr id="6" name="AutoShape 6"/>
          <p:cNvSpPr/>
          <p:nvPr/>
        </p:nvSpPr>
        <p:spPr>
          <a:xfrm>
            <a:off x="1028708" y="1943100"/>
            <a:ext cx="11885189" cy="0"/>
          </a:xfrm>
          <a:prstGeom prst="line">
            <a:avLst/>
          </a:prstGeom>
          <a:ln w="19050" cap="rnd">
            <a:solidFill>
              <a:srgbClr val="FFFFFF"/>
            </a:solidFill>
            <a:prstDash val="solid"/>
            <a:headEnd type="none" w="sm" len="sm"/>
            <a:tailEnd type="none" w="sm" len="sm"/>
          </a:ln>
        </p:spPr>
      </p:sp>
      <p:sp>
        <p:nvSpPr>
          <p:cNvPr id="8" name="Oval 7"/>
          <p:cNvSpPr/>
          <p:nvPr/>
        </p:nvSpPr>
        <p:spPr>
          <a:xfrm>
            <a:off x="2019948" y="3489959"/>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F81BD"/>
              </a:solidFill>
            </a:endParaRPr>
          </a:p>
        </p:txBody>
      </p:sp>
      <p:cxnSp>
        <p:nvCxnSpPr>
          <p:cNvPr id="12" name="Straight Connector 11"/>
          <p:cNvCxnSpPr/>
          <p:nvPr/>
        </p:nvCxnSpPr>
        <p:spPr>
          <a:xfrm>
            <a:off x="2858148" y="4982579"/>
            <a:ext cx="0" cy="37338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538000" y="5857535"/>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14" name="Oval 13"/>
          <p:cNvSpPr/>
          <p:nvPr/>
        </p:nvSpPr>
        <p:spPr>
          <a:xfrm>
            <a:off x="4844831" y="5377032"/>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750283" y="3560643"/>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219212" y="5377032"/>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504937" y="3560643"/>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5683031" y="6319406"/>
            <a:ext cx="0" cy="24140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637451" y="5013959"/>
            <a:ext cx="0" cy="3733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998916" y="6238535"/>
            <a:ext cx="29600" cy="24778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5343137" y="4999611"/>
            <a:ext cx="0" cy="37338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378231" y="7308848"/>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25" name="Oval 24"/>
          <p:cNvSpPr/>
          <p:nvPr/>
        </p:nvSpPr>
        <p:spPr>
          <a:xfrm>
            <a:off x="8281463" y="5834232"/>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26" name="Oval 25"/>
          <p:cNvSpPr/>
          <p:nvPr/>
        </p:nvSpPr>
        <p:spPr>
          <a:xfrm>
            <a:off x="11708916" y="7308848"/>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27" name="Oval 26"/>
          <p:cNvSpPr/>
          <p:nvPr/>
        </p:nvSpPr>
        <p:spPr>
          <a:xfrm>
            <a:off x="15038337" y="5857535"/>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5</a:t>
            </a:r>
          </a:p>
        </p:txBody>
      </p:sp>
      <p:sp>
        <p:nvSpPr>
          <p:cNvPr id="29" name="Google Shape;122;g17b32825cff_1_1877"/>
          <p:cNvSpPr/>
          <p:nvPr/>
        </p:nvSpPr>
        <p:spPr>
          <a:xfrm>
            <a:off x="2461152" y="3948038"/>
            <a:ext cx="813390" cy="621399"/>
          </a:xfrm>
          <a:custGeom>
            <a:avLst/>
            <a:gdLst/>
            <a:ahLst/>
            <a:cxnLst/>
            <a:rect l="l" t="t" r="r" b="b"/>
            <a:pathLst>
              <a:path w="21600" h="21600" extrusionOk="0">
                <a:moveTo>
                  <a:pt x="20361" y="21600"/>
                </a:moveTo>
                <a:cubicBezTo>
                  <a:pt x="10667" y="21600"/>
                  <a:pt x="10667" y="21600"/>
                  <a:pt x="10667" y="21600"/>
                </a:cubicBezTo>
                <a:cubicBezTo>
                  <a:pt x="1284" y="21600"/>
                  <a:pt x="1284" y="21600"/>
                  <a:pt x="1284" y="21600"/>
                </a:cubicBezTo>
                <a:cubicBezTo>
                  <a:pt x="310" y="21600"/>
                  <a:pt x="0" y="20931"/>
                  <a:pt x="0" y="20262"/>
                </a:cubicBezTo>
                <a:cubicBezTo>
                  <a:pt x="0" y="13476"/>
                  <a:pt x="0" y="13476"/>
                  <a:pt x="0" y="13476"/>
                </a:cubicBezTo>
                <a:cubicBezTo>
                  <a:pt x="0" y="12807"/>
                  <a:pt x="310" y="12138"/>
                  <a:pt x="1284" y="12138"/>
                </a:cubicBezTo>
                <a:cubicBezTo>
                  <a:pt x="1903" y="12138"/>
                  <a:pt x="2523" y="12807"/>
                  <a:pt x="2523" y="13476"/>
                </a:cubicBezTo>
                <a:cubicBezTo>
                  <a:pt x="2523" y="18924"/>
                  <a:pt x="2523" y="18924"/>
                  <a:pt x="2523" y="18924"/>
                </a:cubicBezTo>
                <a:cubicBezTo>
                  <a:pt x="19077" y="18924"/>
                  <a:pt x="19077" y="18924"/>
                  <a:pt x="19077" y="18924"/>
                </a:cubicBezTo>
                <a:cubicBezTo>
                  <a:pt x="19077" y="13476"/>
                  <a:pt x="19077" y="13476"/>
                  <a:pt x="19077" y="13476"/>
                </a:cubicBezTo>
                <a:cubicBezTo>
                  <a:pt x="19077" y="12807"/>
                  <a:pt x="19741" y="12138"/>
                  <a:pt x="20361" y="12138"/>
                </a:cubicBezTo>
                <a:cubicBezTo>
                  <a:pt x="20980" y="12138"/>
                  <a:pt x="21600" y="12807"/>
                  <a:pt x="21600" y="13476"/>
                </a:cubicBezTo>
                <a:cubicBezTo>
                  <a:pt x="21600" y="20262"/>
                  <a:pt x="21600" y="20262"/>
                  <a:pt x="21600" y="20262"/>
                </a:cubicBezTo>
                <a:cubicBezTo>
                  <a:pt x="21600" y="20931"/>
                  <a:pt x="20980" y="21600"/>
                  <a:pt x="20361" y="21600"/>
                </a:cubicBezTo>
                <a:close/>
                <a:moveTo>
                  <a:pt x="15359" y="9462"/>
                </a:moveTo>
                <a:cubicBezTo>
                  <a:pt x="11597" y="13811"/>
                  <a:pt x="11597" y="13811"/>
                  <a:pt x="11597" y="13811"/>
                </a:cubicBezTo>
                <a:cubicBezTo>
                  <a:pt x="11597" y="14193"/>
                  <a:pt x="11287" y="14527"/>
                  <a:pt x="10667" y="14527"/>
                </a:cubicBezTo>
                <a:cubicBezTo>
                  <a:pt x="10357" y="14527"/>
                  <a:pt x="10048" y="14193"/>
                  <a:pt x="9738" y="13811"/>
                </a:cubicBezTo>
                <a:cubicBezTo>
                  <a:pt x="5975" y="9462"/>
                  <a:pt x="5975" y="9462"/>
                  <a:pt x="5975" y="9462"/>
                </a:cubicBezTo>
                <a:cubicBezTo>
                  <a:pt x="5975" y="9127"/>
                  <a:pt x="5621" y="8793"/>
                  <a:pt x="5621" y="8411"/>
                </a:cubicBezTo>
                <a:cubicBezTo>
                  <a:pt x="5621" y="7742"/>
                  <a:pt x="6285" y="7073"/>
                  <a:pt x="6905" y="7073"/>
                </a:cubicBezTo>
                <a:cubicBezTo>
                  <a:pt x="7525" y="7073"/>
                  <a:pt x="7834" y="7407"/>
                  <a:pt x="7834" y="7742"/>
                </a:cubicBezTo>
                <a:cubicBezTo>
                  <a:pt x="9384" y="9462"/>
                  <a:pt x="9384" y="9462"/>
                  <a:pt x="9384" y="9462"/>
                </a:cubicBezTo>
                <a:cubicBezTo>
                  <a:pt x="9384" y="1338"/>
                  <a:pt x="9384" y="1338"/>
                  <a:pt x="9384" y="1338"/>
                </a:cubicBezTo>
                <a:cubicBezTo>
                  <a:pt x="9384" y="669"/>
                  <a:pt x="10048" y="0"/>
                  <a:pt x="10667" y="0"/>
                </a:cubicBezTo>
                <a:cubicBezTo>
                  <a:pt x="11597" y="0"/>
                  <a:pt x="11907" y="669"/>
                  <a:pt x="11907" y="1338"/>
                </a:cubicBezTo>
                <a:cubicBezTo>
                  <a:pt x="11907" y="9462"/>
                  <a:pt x="11907" y="9462"/>
                  <a:pt x="11907" y="9462"/>
                </a:cubicBezTo>
                <a:cubicBezTo>
                  <a:pt x="13456" y="7742"/>
                  <a:pt x="13456" y="7742"/>
                  <a:pt x="13456" y="7742"/>
                </a:cubicBezTo>
                <a:cubicBezTo>
                  <a:pt x="13766" y="7407"/>
                  <a:pt x="14075" y="7073"/>
                  <a:pt x="14385" y="7073"/>
                </a:cubicBezTo>
                <a:cubicBezTo>
                  <a:pt x="15359" y="7073"/>
                  <a:pt x="15669" y="7742"/>
                  <a:pt x="15669" y="8411"/>
                </a:cubicBezTo>
                <a:cubicBezTo>
                  <a:pt x="15669" y="8793"/>
                  <a:pt x="15669" y="9127"/>
                  <a:pt x="15359" y="9462"/>
                </a:cubicBezTo>
                <a:close/>
              </a:path>
            </a:pathLst>
          </a:custGeom>
          <a:solidFill>
            <a:schemeClr val="l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pic>
        <p:nvPicPr>
          <p:cNvPr id="30" name="Google Shape;121;g17b32825cff_1_1877"/>
          <p:cNvPicPr preferRelativeResize="0"/>
          <p:nvPr/>
        </p:nvPicPr>
        <p:blipFill>
          <a:blip r:embed="rId3">
            <a:alphaModFix/>
          </a:blip>
          <a:stretch>
            <a:fillRect/>
          </a:stretch>
        </p:blipFill>
        <p:spPr>
          <a:xfrm>
            <a:off x="5304154" y="5713848"/>
            <a:ext cx="795226" cy="850367"/>
          </a:xfrm>
          <a:prstGeom prst="rect">
            <a:avLst/>
          </a:prstGeom>
          <a:noFill/>
          <a:ln>
            <a:noFill/>
          </a:ln>
        </p:spPr>
      </p:pic>
      <p:pic>
        <p:nvPicPr>
          <p:cNvPr id="31" name="Google Shape;123;g17b32825cff_1_1877"/>
          <p:cNvPicPr preferRelativeResize="0"/>
          <p:nvPr/>
        </p:nvPicPr>
        <p:blipFill>
          <a:blip r:embed="rId4">
            <a:alphaModFix/>
          </a:blip>
          <a:stretch>
            <a:fillRect/>
          </a:stretch>
        </p:blipFill>
        <p:spPr>
          <a:xfrm>
            <a:off x="8144465" y="3917296"/>
            <a:ext cx="822090" cy="790759"/>
          </a:xfrm>
          <a:prstGeom prst="rect">
            <a:avLst/>
          </a:prstGeom>
          <a:noFill/>
          <a:ln>
            <a:noFill/>
          </a:ln>
        </p:spPr>
      </p:pic>
      <p:pic>
        <p:nvPicPr>
          <p:cNvPr id="32" name="Google Shape;124;g17b32825cff_1_1877"/>
          <p:cNvPicPr preferRelativeResize="0"/>
          <p:nvPr/>
        </p:nvPicPr>
        <p:blipFill>
          <a:blip r:embed="rId5">
            <a:alphaModFix/>
          </a:blip>
          <a:stretch>
            <a:fillRect/>
          </a:stretch>
        </p:blipFill>
        <p:spPr>
          <a:xfrm>
            <a:off x="11585396" y="5705151"/>
            <a:ext cx="944032" cy="931793"/>
          </a:xfrm>
          <a:prstGeom prst="rect">
            <a:avLst/>
          </a:prstGeom>
          <a:noFill/>
          <a:ln>
            <a:noFill/>
          </a:ln>
        </p:spPr>
      </p:pic>
      <p:pic>
        <p:nvPicPr>
          <p:cNvPr id="33" name="Google Shape;125;g17b32825cff_1_1877"/>
          <p:cNvPicPr preferRelativeResize="0"/>
          <p:nvPr/>
        </p:nvPicPr>
        <p:blipFill>
          <a:blip r:embed="rId6">
            <a:alphaModFix/>
          </a:blip>
          <a:stretch>
            <a:fillRect/>
          </a:stretch>
        </p:blipFill>
        <p:spPr>
          <a:xfrm>
            <a:off x="14915730" y="3888144"/>
            <a:ext cx="854813" cy="868997"/>
          </a:xfrm>
          <a:prstGeom prst="rect">
            <a:avLst/>
          </a:prstGeom>
          <a:noFill/>
          <a:ln>
            <a:noFill/>
          </a:ln>
        </p:spPr>
      </p:pic>
      <p:sp>
        <p:nvSpPr>
          <p:cNvPr id="39" name="TextBox 38"/>
          <p:cNvSpPr txBox="1"/>
          <p:nvPr/>
        </p:nvSpPr>
        <p:spPr>
          <a:xfrm>
            <a:off x="1524049" y="2924748"/>
            <a:ext cx="2841644" cy="523220"/>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Data Importation</a:t>
            </a:r>
          </a:p>
        </p:txBody>
      </p:sp>
      <p:sp>
        <p:nvSpPr>
          <p:cNvPr id="40" name="TextBox 39"/>
          <p:cNvSpPr txBox="1"/>
          <p:nvPr/>
        </p:nvSpPr>
        <p:spPr>
          <a:xfrm>
            <a:off x="4365693" y="4843764"/>
            <a:ext cx="2645276"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Data Exploration</a:t>
            </a:r>
          </a:p>
        </p:txBody>
      </p:sp>
      <p:sp>
        <p:nvSpPr>
          <p:cNvPr id="41" name="TextBox 40"/>
          <p:cNvSpPr txBox="1"/>
          <p:nvPr/>
        </p:nvSpPr>
        <p:spPr>
          <a:xfrm>
            <a:off x="6777352" y="2993129"/>
            <a:ext cx="3773021"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Missing Value Treatment</a:t>
            </a:r>
          </a:p>
        </p:txBody>
      </p:sp>
      <p:sp>
        <p:nvSpPr>
          <p:cNvPr id="42" name="TextBox 41"/>
          <p:cNvSpPr txBox="1"/>
          <p:nvPr/>
        </p:nvSpPr>
        <p:spPr>
          <a:xfrm>
            <a:off x="10613518" y="4792257"/>
            <a:ext cx="2920479" cy="584775"/>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Feature</a:t>
            </a:r>
            <a:r>
              <a:rPr lang="en-US" sz="3200" dirty="0">
                <a:solidFill>
                  <a:schemeClr val="bg1"/>
                </a:solidFill>
                <a:latin typeface="Times New Roman" panose="02020603050405020304" pitchFamily="18" charset="0"/>
                <a:cs typeface="Times New Roman" panose="02020603050405020304" pitchFamily="18" charset="0"/>
              </a:rPr>
              <a:t> Selection</a:t>
            </a:r>
          </a:p>
        </p:txBody>
      </p:sp>
      <p:sp>
        <p:nvSpPr>
          <p:cNvPr id="43" name="TextBox 42"/>
          <p:cNvSpPr txBox="1"/>
          <p:nvPr/>
        </p:nvSpPr>
        <p:spPr>
          <a:xfrm>
            <a:off x="13944600" y="2902722"/>
            <a:ext cx="2425664"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Feature Scaling</a:t>
            </a: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4937213" cy="858440"/>
          </a:xfrm>
          <a:prstGeom prst="rect">
            <a:avLst/>
          </a:prstGeom>
        </p:spPr>
        <p:txBody>
          <a:bodyPr lIns="0" tIns="0" rIns="0" bIns="0" rtlCol="0" anchor="t">
            <a:spAutoFit/>
          </a:bodyPr>
          <a:lstStyle/>
          <a:p>
            <a:pPr>
              <a:lnSpc>
                <a:spcPts val="7280"/>
              </a:lnSpc>
              <a:spcBef>
                <a:spcPct val="0"/>
              </a:spcBef>
            </a:pPr>
            <a:r>
              <a:rPr lang="en-US" sz="5400" dirty="0">
                <a:solidFill>
                  <a:srgbClr val="FFFF00"/>
                </a:solidFill>
                <a:latin typeface="Times New Roman" panose="02020603050405020304" pitchFamily="18" charset="0"/>
                <a:cs typeface="Times New Roman" panose="02020603050405020304" pitchFamily="18" charset="0"/>
              </a:rPr>
              <a:t>EXPLORATORY DATA  ANALYSIS</a:t>
            </a:r>
            <a:r>
              <a:rPr lang="en-US" sz="5200" b="1" dirty="0">
                <a:solidFill>
                  <a:srgbClr val="DFEB33"/>
                </a:solidFill>
                <a:latin typeface="Times New Roman" panose="02020603050405020304" pitchFamily="18" charset="0"/>
                <a:cs typeface="Times New Roman" panose="02020603050405020304" pitchFamily="18" charset="0"/>
              </a:rPr>
              <a:t> </a:t>
            </a:r>
          </a:p>
        </p:txBody>
      </p:sp>
      <p:sp>
        <p:nvSpPr>
          <p:cNvPr id="3" name="AutoShape 3"/>
          <p:cNvSpPr/>
          <p:nvPr/>
        </p:nvSpPr>
        <p:spPr>
          <a:xfrm>
            <a:off x="1028708" y="1820545"/>
            <a:ext cx="14937205" cy="0"/>
          </a:xfrm>
          <a:prstGeom prst="line">
            <a:avLst/>
          </a:prstGeom>
          <a:ln w="19050" cap="rnd">
            <a:solidFill>
              <a:srgbClr val="FFFFFF"/>
            </a:solidFill>
            <a:prstDash val="solid"/>
            <a:headEnd type="none" w="sm" len="sm"/>
            <a:tailEnd type="none" w="sm" len="sm"/>
          </a:ln>
        </p:spPr>
      </p:sp>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aphicFrame>
        <p:nvGraphicFramePr>
          <p:cNvPr id="11" name="Diagram 10">
            <a:extLst>
              <a:ext uri="{FF2B5EF4-FFF2-40B4-BE49-F238E27FC236}">
                <a16:creationId xmlns:a16="http://schemas.microsoft.com/office/drawing/2014/main" id="{39C381BB-CB05-0A62-F565-8702376A4FE6}"/>
              </a:ext>
            </a:extLst>
          </p:cNvPr>
          <p:cNvGraphicFramePr/>
          <p:nvPr>
            <p:extLst>
              <p:ext uri="{D42A27DB-BD31-4B8C-83A1-F6EECF244321}">
                <p14:modId xmlns:p14="http://schemas.microsoft.com/office/powerpoint/2010/main" val="987397954"/>
              </p:ext>
            </p:extLst>
          </p:nvPr>
        </p:nvGraphicFramePr>
        <p:xfrm>
          <a:off x="838200" y="2781300"/>
          <a:ext cx="15127713"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D9D0D8-DA97-DBCD-B4C1-7B943E763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959" y="2476500"/>
            <a:ext cx="13966197" cy="6812779"/>
          </a:xfrm>
          <a:prstGeom prst="rect">
            <a:avLst/>
          </a:prstGeom>
          <a:ln w="38100">
            <a:solidFill>
              <a:srgbClr val="4F81BD"/>
            </a:solid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4" name="TextBox 3">
            <a:extLst>
              <a:ext uri="{FF2B5EF4-FFF2-40B4-BE49-F238E27FC236}">
                <a16:creationId xmlns:a16="http://schemas.microsoft.com/office/drawing/2014/main" id="{48CC5ECB-8A8F-B985-779C-70D74F046C9C}"/>
              </a:ext>
            </a:extLst>
          </p:cNvPr>
          <p:cNvSpPr txBox="1"/>
          <p:nvPr/>
        </p:nvSpPr>
        <p:spPr>
          <a:xfrm>
            <a:off x="4747358" y="723900"/>
            <a:ext cx="8915400" cy="707886"/>
          </a:xfrm>
          <a:prstGeom prst="rect">
            <a:avLst/>
          </a:prstGeom>
          <a:solidFill>
            <a:schemeClr val="bg1">
              <a:lumMod val="75000"/>
            </a:schemeClr>
          </a:solidFill>
        </p:spPr>
        <p:txBody>
          <a:bodyPr wrap="square">
            <a:spAutoFit/>
          </a:bodyPr>
          <a:lstStyle/>
          <a:p>
            <a:pPr algn="ctr"/>
            <a:r>
              <a:rPr lang="en-IN" sz="4000" b="1" dirty="0">
                <a:solidFill>
                  <a:srgbClr val="333333"/>
                </a:solidFill>
                <a:latin typeface="Times New Roman" panose="02020603050405020304" pitchFamily="18" charset="0"/>
                <a:cs typeface="Times New Roman" panose="02020603050405020304" pitchFamily="18" charset="0"/>
              </a:rPr>
              <a:t>MONTH WISE REVENUE</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4289457"/>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3" name="TextBox 2">
            <a:extLst>
              <a:ext uri="{FF2B5EF4-FFF2-40B4-BE49-F238E27FC236}">
                <a16:creationId xmlns:a16="http://schemas.microsoft.com/office/drawing/2014/main" id="{48CC5ECB-8A8F-B985-779C-70D74F046C9C}"/>
              </a:ext>
            </a:extLst>
          </p:cNvPr>
          <p:cNvSpPr txBox="1"/>
          <p:nvPr/>
        </p:nvSpPr>
        <p:spPr>
          <a:xfrm>
            <a:off x="4191000" y="723900"/>
            <a:ext cx="10340242" cy="707886"/>
          </a:xfrm>
          <a:prstGeom prst="rect">
            <a:avLst/>
          </a:prstGeom>
          <a:solidFill>
            <a:schemeClr val="bg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smtClean="0">
                <a:ln>
                  <a:noFill/>
                </a:ln>
                <a:solidFill>
                  <a:srgbClr val="333333"/>
                </a:solidFill>
                <a:effectLst/>
                <a:uLnTx/>
                <a:uFillTx/>
                <a:latin typeface="Times New Roman" panose="02020603050405020304" pitchFamily="18" charset="0"/>
                <a:cs typeface="Times New Roman" panose="02020603050405020304" pitchFamily="18" charset="0"/>
              </a:rPr>
              <a:t>REVENUE </a:t>
            </a:r>
            <a:r>
              <a:rPr kumimoji="0" lang="en-IN" sz="4000" b="1"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WISE TOP CUSTOMERS </a:t>
            </a:r>
            <a:endParaRPr kumimoji="0" lang="en-IN" sz="4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1E4E1DCF-8E89-639A-47AF-6867A6999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50" y="3261242"/>
            <a:ext cx="8448749" cy="6149458"/>
          </a:xfrm>
          <a:prstGeom prst="rect">
            <a:avLst/>
          </a:prstGeom>
          <a:ln w="38100">
            <a:solidFill>
              <a:srgbClr val="4F81BD"/>
            </a:solidFill>
          </a:ln>
          <a:effectLst>
            <a:outerShdw blurRad="50800" dist="38100" dir="8100000" algn="tr" rotWithShape="0">
              <a:prstClr val="black">
                <a:alpha val="40000"/>
              </a:prstClr>
            </a:outerShdw>
          </a:effectLst>
        </p:spPr>
      </p:pic>
      <p:pic>
        <p:nvPicPr>
          <p:cNvPr id="14" name="Picture 13">
            <a:extLst>
              <a:ext uri="{FF2B5EF4-FFF2-40B4-BE49-F238E27FC236}">
                <a16:creationId xmlns:a16="http://schemas.microsoft.com/office/drawing/2014/main" id="{9E0D94EC-A29F-325B-369A-5C7F9AB3029B}"/>
              </a:ext>
            </a:extLst>
          </p:cNvPr>
          <p:cNvPicPr>
            <a:picLocks noChangeAspect="1"/>
          </p:cNvPicPr>
          <p:nvPr/>
        </p:nvPicPr>
        <p:blipFill rotWithShape="1">
          <a:blip r:embed="rId3">
            <a:extLst>
              <a:ext uri="{28A0092B-C50C-407E-A947-70E740481C1C}">
                <a14:useLocalDpi xmlns:a14="http://schemas.microsoft.com/office/drawing/2010/main" val="0"/>
              </a:ext>
            </a:extLst>
          </a:blip>
          <a:srcRect t="1160"/>
          <a:stretch/>
        </p:blipFill>
        <p:spPr>
          <a:xfrm>
            <a:off x="9372600" y="3281970"/>
            <a:ext cx="8237387" cy="6128730"/>
          </a:xfrm>
          <a:prstGeom prst="rect">
            <a:avLst/>
          </a:prstGeom>
          <a:ln w="38100">
            <a:solidFill>
              <a:srgbClr val="4F81BD"/>
            </a:solidFill>
          </a:ln>
          <a:effectLst>
            <a:outerShdw blurRad="50800" dist="38100" dir="8100000" algn="tr" rotWithShape="0">
              <a:prstClr val="black">
                <a:alpha val="40000"/>
              </a:prstClr>
            </a:outerShdw>
          </a:effectLst>
        </p:spPr>
      </p:pic>
      <p:sp>
        <p:nvSpPr>
          <p:cNvPr id="15" name="Rectangle 14">
            <a:extLst>
              <a:ext uri="{FF2B5EF4-FFF2-40B4-BE49-F238E27FC236}">
                <a16:creationId xmlns:a16="http://schemas.microsoft.com/office/drawing/2014/main" id="{323BC154-FD83-BA6B-43B7-45E047E0DD99}"/>
              </a:ext>
            </a:extLst>
          </p:cNvPr>
          <p:cNvSpPr/>
          <p:nvPr/>
        </p:nvSpPr>
        <p:spPr>
          <a:xfrm>
            <a:off x="1798788" y="2117176"/>
            <a:ext cx="5897411"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Musical Instrument Category</a:t>
            </a:r>
          </a:p>
        </p:txBody>
      </p:sp>
      <p:sp>
        <p:nvSpPr>
          <p:cNvPr id="11" name="Rectangle 10">
            <a:extLst>
              <a:ext uri="{FF2B5EF4-FFF2-40B4-BE49-F238E27FC236}">
                <a16:creationId xmlns:a16="http://schemas.microsoft.com/office/drawing/2014/main" id="{323BC154-FD83-BA6B-43B7-45E047E0DD99}"/>
              </a:ext>
            </a:extLst>
          </p:cNvPr>
          <p:cNvSpPr/>
          <p:nvPr/>
        </p:nvSpPr>
        <p:spPr>
          <a:xfrm>
            <a:off x="10919558" y="2117176"/>
            <a:ext cx="5486400"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Digital Music Category</a:t>
            </a:r>
          </a:p>
        </p:txBody>
      </p:sp>
    </p:spTree>
    <p:extLst>
      <p:ext uri="{BB962C8B-B14F-4D97-AF65-F5344CB8AC3E}">
        <p14:creationId xmlns:p14="http://schemas.microsoft.com/office/powerpoint/2010/main" val="3275086327"/>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2" name="AutoShape 2" descr="blob:https://web.whatsapp.com/68207830-9ae7-4afc-9881-600fda14910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8FD5682C-622C-FD17-8EBD-709C946313D3}"/>
              </a:ext>
            </a:extLst>
          </p:cNvPr>
          <p:cNvSpPr txBox="1"/>
          <p:nvPr/>
        </p:nvSpPr>
        <p:spPr>
          <a:xfrm>
            <a:off x="692140" y="8882955"/>
            <a:ext cx="1462406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uLnTx/>
                <a:uFillTx/>
                <a:latin typeface="Times New Roman" panose="02020603050405020304" pitchFamily="18" charset="0"/>
                <a:ea typeface="Open Sans" panose="020B0606030504020204" pitchFamily="34" charset="0"/>
                <a:cs typeface="Times New Roman" panose="02020603050405020304" pitchFamily="18" charset="0"/>
              </a:rPr>
              <a:t>For further analysis of data, we will head towards </a:t>
            </a:r>
            <a:r>
              <a:rPr kumimoji="0" lang="en-US" sz="2800" b="1" i="0" u="none" strike="noStrike" kern="1200" cap="none" spc="0" normalizeH="0" baseline="0" noProof="0" dirty="0">
                <a:ln>
                  <a:noFill/>
                </a:ln>
                <a:solidFill>
                  <a:srgbClr val="FFFF00"/>
                </a:solidFill>
                <a:effectLst/>
                <a:uLnTx/>
                <a:uFillTx/>
                <a:latin typeface="Times New Roman" panose="02020603050405020304" pitchFamily="18" charset="0"/>
                <a:ea typeface="Open Sans" panose="020B0606030504020204" pitchFamily="34" charset="0"/>
                <a:cs typeface="Times New Roman" panose="02020603050405020304" pitchFamily="18" charset="0"/>
                <a:hlinkClick r:id="rId3"/>
              </a:rPr>
              <a:t>Dashboard</a:t>
            </a:r>
            <a:r>
              <a:rPr kumimoji="0" lang="en-US" sz="2800" b="1" i="0" u="none" strike="noStrike" kern="1200" cap="none" spc="0" normalizeH="0" baseline="0" noProof="0" dirty="0">
                <a:ln>
                  <a:noFill/>
                </a:ln>
                <a:solidFill>
                  <a:srgbClr val="FFFF00"/>
                </a:solidFill>
                <a:effectLst/>
                <a:uLnTx/>
                <a:uFillTx/>
                <a:latin typeface="Times New Roman" panose="02020603050405020304" pitchFamily="18" charset="0"/>
                <a:ea typeface="Open Sans" panose="020B0606030504020204" pitchFamily="34" charset="0"/>
                <a:cs typeface="Times New Roman" panose="02020603050405020304" pitchFamily="18" charset="0"/>
              </a:rPr>
              <a:t> </a:t>
            </a:r>
            <a:endParaRPr kumimoji="0" lang="en-IN" sz="2800" b="1" i="0" u="none" strike="noStrike" kern="1200" cap="none" spc="0" normalizeH="0" baseline="0" noProof="0" dirty="0">
              <a:ln>
                <a:noFill/>
              </a:ln>
              <a:solidFill>
                <a:srgbClr val="FFFF00"/>
              </a:solidFill>
              <a:effectLst/>
              <a:uLnTx/>
              <a:uFillTx/>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8CC5ECB-8A8F-B985-779C-70D74F046C9C}"/>
              </a:ext>
            </a:extLst>
          </p:cNvPr>
          <p:cNvSpPr txBox="1"/>
          <p:nvPr/>
        </p:nvSpPr>
        <p:spPr>
          <a:xfrm>
            <a:off x="4876800" y="595149"/>
            <a:ext cx="8991600" cy="646331"/>
          </a:xfrm>
          <a:prstGeom prst="rect">
            <a:avLst/>
          </a:prstGeom>
          <a:solidFill>
            <a:schemeClr val="bg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PRICE DISTRIBUTION OF PRODUCTS </a:t>
            </a:r>
            <a:endParaRPr kumimoji="0" lang="en-IN"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23BC154-FD83-BA6B-43B7-45E047E0DD99}"/>
              </a:ext>
            </a:extLst>
          </p:cNvPr>
          <p:cNvSpPr/>
          <p:nvPr/>
        </p:nvSpPr>
        <p:spPr>
          <a:xfrm>
            <a:off x="2438400" y="1750251"/>
            <a:ext cx="6172200"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Musical Instruments Category</a:t>
            </a:r>
          </a:p>
        </p:txBody>
      </p:sp>
      <p:pic>
        <p:nvPicPr>
          <p:cNvPr id="3" name="Picture 2"/>
          <p:cNvPicPr>
            <a:picLocks noChangeAspect="1"/>
          </p:cNvPicPr>
          <p:nvPr/>
        </p:nvPicPr>
        <p:blipFill rotWithShape="1">
          <a:blip r:embed="rId4"/>
          <a:srcRect l="28331" t="25000" r="3148" b="8333"/>
          <a:stretch/>
        </p:blipFill>
        <p:spPr>
          <a:xfrm>
            <a:off x="688970" y="2786647"/>
            <a:ext cx="8375660" cy="5633453"/>
          </a:xfrm>
          <a:prstGeom prst="rect">
            <a:avLst/>
          </a:prstGeom>
          <a:ln w="38100">
            <a:solidFill>
              <a:srgbClr val="4F81BD"/>
            </a:solidFill>
          </a:ln>
        </p:spPr>
      </p:pic>
      <p:pic>
        <p:nvPicPr>
          <p:cNvPr id="4" name="Picture 3"/>
          <p:cNvPicPr>
            <a:picLocks noChangeAspect="1"/>
          </p:cNvPicPr>
          <p:nvPr/>
        </p:nvPicPr>
        <p:blipFill rotWithShape="1">
          <a:blip r:embed="rId5"/>
          <a:srcRect l="28330" t="26041" r="1977" b="8334"/>
          <a:stretch/>
        </p:blipFill>
        <p:spPr>
          <a:xfrm>
            <a:off x="9461561" y="2803233"/>
            <a:ext cx="8229600" cy="5616867"/>
          </a:xfrm>
          <a:prstGeom prst="rect">
            <a:avLst/>
          </a:prstGeom>
          <a:ln w="38100">
            <a:solidFill>
              <a:srgbClr val="4F81BD"/>
            </a:solidFill>
          </a:ln>
        </p:spPr>
      </p:pic>
      <p:sp>
        <p:nvSpPr>
          <p:cNvPr id="16" name="Rectangle 15">
            <a:extLst>
              <a:ext uri="{FF2B5EF4-FFF2-40B4-BE49-F238E27FC236}">
                <a16:creationId xmlns:a16="http://schemas.microsoft.com/office/drawing/2014/main" id="{323BC154-FD83-BA6B-43B7-45E047E0DD99}"/>
              </a:ext>
            </a:extLst>
          </p:cNvPr>
          <p:cNvSpPr/>
          <p:nvPr/>
        </p:nvSpPr>
        <p:spPr>
          <a:xfrm>
            <a:off x="10833161" y="1750252"/>
            <a:ext cx="5486400"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Digital Music Category</a:t>
            </a:r>
          </a:p>
        </p:txBody>
      </p:sp>
    </p:spTree>
    <p:extLst>
      <p:ext uri="{BB962C8B-B14F-4D97-AF65-F5344CB8AC3E}">
        <p14:creationId xmlns:p14="http://schemas.microsoft.com/office/powerpoint/2010/main" val="1097542492"/>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3685</TotalTime>
  <Words>755</Words>
  <Application>Microsoft Office PowerPoint</Application>
  <PresentationFormat>Custom</PresentationFormat>
  <Paragraphs>176</Paragraphs>
  <Slides>23</Slides>
  <Notes>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7" baseType="lpstr">
      <vt:lpstr>Raleway Bold</vt:lpstr>
      <vt:lpstr>Canva Sans</vt:lpstr>
      <vt:lpstr>Arial Black</vt:lpstr>
      <vt:lpstr>Arial Rounded MT Bold</vt:lpstr>
      <vt:lpstr>Calibri</vt:lpstr>
      <vt:lpstr>Wingdings</vt:lpstr>
      <vt:lpstr>Arial</vt:lpstr>
      <vt:lpstr>Times New Roman</vt:lpstr>
      <vt:lpstr>Open Sans</vt:lpstr>
      <vt:lpstr>Canva Sans Bold</vt:lpstr>
      <vt:lpstr>Open Sans Bold</vt:lpstr>
      <vt:lpstr>Office Theme</vt:lpstr>
      <vt:lpstr>1_Office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Green Professional Business Plan Presentation</dc:title>
  <dc:creator>Samraddhi</dc:creator>
  <cp:lastModifiedBy>Jitendra Patil</cp:lastModifiedBy>
  <cp:revision>100</cp:revision>
  <dcterms:created xsi:type="dcterms:W3CDTF">2006-08-16T00:00:00Z</dcterms:created>
  <dcterms:modified xsi:type="dcterms:W3CDTF">2022-12-09T06:51:30Z</dcterms:modified>
  <dc:identifier>DAFTtdCMFic</dc:identifier>
</cp:coreProperties>
</file>